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8"/>
  </p:notesMasterIdLst>
  <p:sldIdLst>
    <p:sldId id="430" r:id="rId5"/>
    <p:sldId id="431" r:id="rId6"/>
    <p:sldId id="441" r:id="rId7"/>
    <p:sldId id="437" r:id="rId8"/>
    <p:sldId id="407" r:id="rId9"/>
    <p:sldId id="439" r:id="rId10"/>
    <p:sldId id="440" r:id="rId11"/>
    <p:sldId id="373" r:id="rId12"/>
    <p:sldId id="369" r:id="rId13"/>
    <p:sldId id="371" r:id="rId14"/>
    <p:sldId id="368" r:id="rId15"/>
    <p:sldId id="463" r:id="rId16"/>
    <p:sldId id="448" r:id="rId17"/>
    <p:sldId id="446" r:id="rId18"/>
    <p:sldId id="421" r:id="rId19"/>
    <p:sldId id="466" r:id="rId20"/>
    <p:sldId id="450" r:id="rId21"/>
    <p:sldId id="372" r:id="rId22"/>
    <p:sldId id="467" r:id="rId23"/>
    <p:sldId id="468" r:id="rId24"/>
    <p:sldId id="469" r:id="rId25"/>
    <p:sldId id="470" r:id="rId26"/>
    <p:sldId id="456" r:id="rId27"/>
    <p:sldId id="471" r:id="rId28"/>
    <p:sldId id="445" r:id="rId29"/>
    <p:sldId id="477" r:id="rId30"/>
    <p:sldId id="478" r:id="rId31"/>
    <p:sldId id="473" r:id="rId32"/>
    <p:sldId id="476" r:id="rId33"/>
    <p:sldId id="453" r:id="rId34"/>
    <p:sldId id="455" r:id="rId35"/>
    <p:sldId id="452" r:id="rId36"/>
    <p:sldId id="45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2D24"/>
    <a:srgbClr val="E30613"/>
    <a:srgbClr val="EFE9E9"/>
    <a:srgbClr val="D2232A"/>
    <a:srgbClr val="CDAE6E"/>
    <a:srgbClr val="257752"/>
    <a:srgbClr val="DCD2B3"/>
    <a:srgbClr val="F2F2F2"/>
    <a:srgbClr val="CDBDBD"/>
    <a:srgbClr val="EE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34224A-5194-4BA8-A493-90F8BD9B8DE8}" v="1" dt="2023-09-20T10:27:43.5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4" autoAdjust="0"/>
    <p:restoredTop sz="94660"/>
  </p:normalViewPr>
  <p:slideViewPr>
    <p:cSldViewPr snapToGrid="0">
      <p:cViewPr varScale="1">
        <p:scale>
          <a:sx n="38" d="100"/>
          <a:sy n="38" d="100"/>
        </p:scale>
        <p:origin x="77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Özlem CEYLAN" userId="S::ozlemceylan@corendonhotels.com.tr::2280d752-3bfa-4e79-b111-c21a64ea8b33" providerId="AD" clId="Web-{6434224A-5194-4BA8-A493-90F8BD9B8DE8}"/>
    <pc:docChg chg="sldOrd">
      <pc:chgData name="Özlem CEYLAN" userId="S::ozlemceylan@corendonhotels.com.tr::2280d752-3bfa-4e79-b111-c21a64ea8b33" providerId="AD" clId="Web-{6434224A-5194-4BA8-A493-90F8BD9B8DE8}" dt="2023-09-20T10:27:43.504" v="0"/>
      <pc:docMkLst>
        <pc:docMk/>
      </pc:docMkLst>
      <pc:sldChg chg="ord">
        <pc:chgData name="Özlem CEYLAN" userId="S::ozlemceylan@corendonhotels.com.tr::2280d752-3bfa-4e79-b111-c21a64ea8b33" providerId="AD" clId="Web-{6434224A-5194-4BA8-A493-90F8BD9B8DE8}" dt="2023-09-20T10:27:43.504" v="0"/>
        <pc:sldMkLst>
          <pc:docMk/>
          <pc:sldMk cId="1349589278" sldId="450"/>
        </pc:sldMkLst>
      </pc:sldChg>
    </pc:docChg>
  </pc:docChgLst>
  <pc:docChgLst>
    <pc:chgData name="Fatma KURÇ" userId="14438a0b-9894-41d0-b4f2-26c33eb35b5c" providerId="ADAL" clId="{607CA90F-5751-47A9-B2BE-B74C95C7E916}"/>
    <pc:docChg chg="undo redo custSel modSld">
      <pc:chgData name="Fatma KURÇ" userId="14438a0b-9894-41d0-b4f2-26c33eb35b5c" providerId="ADAL" clId="{607CA90F-5751-47A9-B2BE-B74C95C7E916}" dt="2023-04-17T11:05:21.493" v="9" actId="1076"/>
      <pc:docMkLst>
        <pc:docMk/>
      </pc:docMkLst>
      <pc:sldChg chg="modSp mod">
        <pc:chgData name="Fatma KURÇ" userId="14438a0b-9894-41d0-b4f2-26c33eb35b5c" providerId="ADAL" clId="{607CA90F-5751-47A9-B2BE-B74C95C7E916}" dt="2023-04-17T11:05:21.493" v="9" actId="1076"/>
        <pc:sldMkLst>
          <pc:docMk/>
          <pc:sldMk cId="56469149" sldId="430"/>
        </pc:sldMkLst>
        <pc:spChg chg="mod">
          <ac:chgData name="Fatma KURÇ" userId="14438a0b-9894-41d0-b4f2-26c33eb35b5c" providerId="ADAL" clId="{607CA90F-5751-47A9-B2BE-B74C95C7E916}" dt="2023-04-17T11:04:25.493" v="6" actId="20577"/>
          <ac:spMkLst>
            <pc:docMk/>
            <pc:sldMk cId="56469149" sldId="430"/>
            <ac:spMk id="2" creationId="{00000000-0000-0000-0000-000000000000}"/>
          </ac:spMkLst>
        </pc:spChg>
        <pc:spChg chg="mod">
          <ac:chgData name="Fatma KURÇ" userId="14438a0b-9894-41d0-b4f2-26c33eb35b5c" providerId="ADAL" clId="{607CA90F-5751-47A9-B2BE-B74C95C7E916}" dt="2023-04-17T11:04:41.322" v="7" actId="1076"/>
          <ac:spMkLst>
            <pc:docMk/>
            <pc:sldMk cId="56469149" sldId="430"/>
            <ac:spMk id="11" creationId="{00000000-0000-0000-0000-000000000000}"/>
          </ac:spMkLst>
        </pc:spChg>
        <pc:picChg chg="mod">
          <ac:chgData name="Fatma KURÇ" userId="14438a0b-9894-41d0-b4f2-26c33eb35b5c" providerId="ADAL" clId="{607CA90F-5751-47A9-B2BE-B74C95C7E916}" dt="2023-04-17T11:05:21.493" v="9" actId="1076"/>
          <ac:picMkLst>
            <pc:docMk/>
            <pc:sldMk cId="56469149" sldId="430"/>
            <ac:picMk id="6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_al__ma_Sayfas_1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436038303710132E-2"/>
          <c:y val="8.3800986270122307E-2"/>
          <c:w val="0.93895035741815014"/>
          <c:h val="0.758424382791224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CİNSİYET!$J$4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CİNSİYET!$K$3:$L$3</c:f>
              <c:strCache>
                <c:ptCount val="2"/>
                <c:pt idx="0">
                  <c:v>KADIN</c:v>
                </c:pt>
                <c:pt idx="1">
                  <c:v>ERKEK</c:v>
                </c:pt>
              </c:strCache>
            </c:strRef>
          </c:cat>
          <c:val>
            <c:numRef>
              <c:f>CİNSİYET!$K$4:$L$4</c:f>
              <c:numCache>
                <c:formatCode>General</c:formatCode>
                <c:ptCount val="2"/>
                <c:pt idx="0">
                  <c:v>26.43</c:v>
                </c:pt>
                <c:pt idx="1">
                  <c:v>73.58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73-4150-BFDD-90D7E78A6BB7}"/>
            </c:ext>
          </c:extLst>
        </c:ser>
        <c:ser>
          <c:idx val="1"/>
          <c:order val="1"/>
          <c:tx>
            <c:strRef>
              <c:f>CİNSİYET!$J$5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CİNSİYET!$K$3:$L$3</c:f>
              <c:strCache>
                <c:ptCount val="2"/>
                <c:pt idx="0">
                  <c:v>KADIN</c:v>
                </c:pt>
                <c:pt idx="1">
                  <c:v>ERKEK</c:v>
                </c:pt>
              </c:strCache>
            </c:strRef>
          </c:cat>
          <c:val>
            <c:numRef>
              <c:f>CİNSİYET!$K$5:$L$5</c:f>
              <c:numCache>
                <c:formatCode>General</c:formatCode>
                <c:ptCount val="2"/>
                <c:pt idx="0">
                  <c:v>30.87</c:v>
                </c:pt>
                <c:pt idx="1">
                  <c:v>69.13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73-4150-BFDD-90D7E78A6B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250377264"/>
        <c:axId val="1250362288"/>
      </c:barChart>
      <c:catAx>
        <c:axId val="1250377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250362288"/>
        <c:crosses val="autoZero"/>
        <c:auto val="1"/>
        <c:lblAlgn val="ctr"/>
        <c:lblOffset val="100"/>
        <c:noMultiLvlLbl val="0"/>
      </c:catAx>
      <c:valAx>
        <c:axId val="12503622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50377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0104425333518612"/>
          <c:y val="0.89516530528989346"/>
          <c:w val="0.20938825640956707"/>
          <c:h val="8.30396259102516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tr-TR" sz="1600" b="1">
                <a:solidFill>
                  <a:sysClr val="windowText" lastClr="000000"/>
                </a:solidFill>
              </a:rPr>
              <a:t>KİŞİ BAŞI TEHLİKELİ ATIK ÜRETİMİ (KG)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'2022'!$P$14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1FD-462E-80DC-CB136B16EE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'2022'!$Q$13:$AB$13</c:f>
              <c:strCache>
                <c:ptCount val="12"/>
                <c:pt idx="0">
                  <c:v>Antifiriz Sıvıları</c:v>
                </c:pt>
                <c:pt idx="1">
                  <c:v>Tıbbi Atık</c:v>
                </c:pt>
                <c:pt idx="2">
                  <c:v>Floresan</c:v>
                </c:pt>
                <c:pt idx="3">
                  <c:v>Bitkisel Atık Yağ</c:v>
                </c:pt>
                <c:pt idx="4">
                  <c:v>Elektronik</c:v>
                </c:pt>
                <c:pt idx="5">
                  <c:v>Silikon</c:v>
                </c:pt>
                <c:pt idx="6">
                  <c:v>Boya / Vernik</c:v>
                </c:pt>
                <c:pt idx="7">
                  <c:v>Kontamine Atıklar</c:v>
                </c:pt>
                <c:pt idx="8">
                  <c:v>Boş Basınçlı Kap</c:v>
                </c:pt>
                <c:pt idx="9">
                  <c:v>Kontamine Filtre </c:v>
                </c:pt>
                <c:pt idx="10">
                  <c:v>Atık Pil</c:v>
                </c:pt>
                <c:pt idx="11">
                  <c:v>Posa</c:v>
                </c:pt>
              </c:strCache>
            </c:strRef>
          </c:cat>
          <c:val>
            <c:numRef>
              <c:f>'2022'!$Q$14:$AB$14</c:f>
              <c:numCache>
                <c:formatCode>0.000000</c:formatCode>
                <c:ptCount val="12"/>
                <c:pt idx="0">
                  <c:v>3.243500385616157E-4</c:v>
                </c:pt>
                <c:pt idx="1">
                  <c:v>1.2685690397076525E-3</c:v>
                </c:pt>
                <c:pt idx="2">
                  <c:v>2.1623335904107712E-4</c:v>
                </c:pt>
                <c:pt idx="3">
                  <c:v>2.1298985865546096E-2</c:v>
                </c:pt>
                <c:pt idx="4">
                  <c:v>5.0454450442917996E-4</c:v>
                </c:pt>
                <c:pt idx="5">
                  <c:v>1.0811667952053856E-4</c:v>
                </c:pt>
                <c:pt idx="6">
                  <c:v>6.7032341302733908E-3</c:v>
                </c:pt>
                <c:pt idx="7">
                  <c:v>1.3334390474199756E-3</c:v>
                </c:pt>
                <c:pt idx="8">
                  <c:v>3.9642782490864143E-4</c:v>
                </c:pt>
                <c:pt idx="9">
                  <c:v>3.6038893173512856E-4</c:v>
                </c:pt>
                <c:pt idx="10">
                  <c:v>0</c:v>
                </c:pt>
                <c:pt idx="11">
                  <c:v>4.1228493790498706E-2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FD-462E-80DC-CB136B16EE0D}"/>
            </c:ext>
          </c:extLst>
        </c:ser>
        <c:ser>
          <c:idx val="1"/>
          <c:order val="1"/>
          <c:tx>
            <c:strRef>
              <c:f>'2022'!$P$15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FD-462E-80DC-CB136B16EE0D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1FD-462E-80DC-CB136B16EE0D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FD-462E-80DC-CB136B16EE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'2022'!$Q$13:$AB$13</c:f>
              <c:strCache>
                <c:ptCount val="12"/>
                <c:pt idx="0">
                  <c:v>Antifiriz Sıvıları</c:v>
                </c:pt>
                <c:pt idx="1">
                  <c:v>Tıbbi Atık</c:v>
                </c:pt>
                <c:pt idx="2">
                  <c:v>Floresan</c:v>
                </c:pt>
                <c:pt idx="3">
                  <c:v>Bitkisel Atık Yağ</c:v>
                </c:pt>
                <c:pt idx="4">
                  <c:v>Elektronik</c:v>
                </c:pt>
                <c:pt idx="5">
                  <c:v>Silikon</c:v>
                </c:pt>
                <c:pt idx="6">
                  <c:v>Boya / Vernik</c:v>
                </c:pt>
                <c:pt idx="7">
                  <c:v>Kontamine Atıklar</c:v>
                </c:pt>
                <c:pt idx="8">
                  <c:v>Boş Basınçlı Kap</c:v>
                </c:pt>
                <c:pt idx="9">
                  <c:v>Kontamine Filtre </c:v>
                </c:pt>
                <c:pt idx="10">
                  <c:v>Atık Pil</c:v>
                </c:pt>
                <c:pt idx="11">
                  <c:v>Posa</c:v>
                </c:pt>
              </c:strCache>
            </c:strRef>
          </c:cat>
          <c:val>
            <c:numRef>
              <c:f>'2022'!$Q$15:$AB$15</c:f>
              <c:numCache>
                <c:formatCode>0.000000</c:formatCode>
                <c:ptCount val="12"/>
                <c:pt idx="0" formatCode="0">
                  <c:v>0</c:v>
                </c:pt>
                <c:pt idx="1">
                  <c:v>6.9413331145761685E-5</c:v>
                </c:pt>
                <c:pt idx="2">
                  <c:v>3.1551514157164405E-4</c:v>
                </c:pt>
                <c:pt idx="3">
                  <c:v>1.7037817644868777E-2</c:v>
                </c:pt>
                <c:pt idx="4">
                  <c:v>0</c:v>
                </c:pt>
                <c:pt idx="5">
                  <c:v>3.1551514157164405E-4</c:v>
                </c:pt>
                <c:pt idx="6">
                  <c:v>1.2620605662865762E-3</c:v>
                </c:pt>
                <c:pt idx="7">
                  <c:v>4.7327271235746604E-4</c:v>
                </c:pt>
                <c:pt idx="8">
                  <c:v>0</c:v>
                </c:pt>
                <c:pt idx="9">
                  <c:v>0</c:v>
                </c:pt>
                <c:pt idx="10">
                  <c:v>1.5270932852067571E-3</c:v>
                </c:pt>
                <c:pt idx="11">
                  <c:v>2.5884862214537677E-2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FD-462E-80DC-CB136B16EE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1791967"/>
        <c:axId val="601789055"/>
      </c:barChart>
      <c:catAx>
        <c:axId val="601791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601789055"/>
        <c:crosses val="autoZero"/>
        <c:auto val="1"/>
        <c:lblAlgn val="ctr"/>
        <c:lblOffset val="100"/>
        <c:noMultiLvlLbl val="0"/>
      </c:catAx>
      <c:valAx>
        <c:axId val="6017890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00" sourceLinked="1"/>
        <c:majorTickMark val="none"/>
        <c:minorTickMark val="none"/>
        <c:tickLblPos val="nextTo"/>
        <c:crossAx val="601791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'Mizan az otel isletmeleri'!$E$831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'Mizan az otel isletmeleri'!$C$832:$D$834</c:f>
              <c:multiLvlStrCache>
                <c:ptCount val="3"/>
                <c:lvl>
                  <c:pt idx="0">
                    <c:v>829</c:v>
                  </c:pt>
                  <c:pt idx="1">
                    <c:v>579</c:v>
                  </c:pt>
                  <c:pt idx="2">
                    <c:v>250</c:v>
                  </c:pt>
                </c:lvl>
                <c:lvl>
                  <c:pt idx="0">
                    <c:v>Toplam Tedarikçi Sayısı</c:v>
                  </c:pt>
                  <c:pt idx="1">
                    <c:v>Antalya İçi Tedarikçi Sayısı</c:v>
                  </c:pt>
                  <c:pt idx="2">
                    <c:v>Diğer İller Tedarikçi Sayısı</c:v>
                  </c:pt>
                </c:lvl>
              </c:multiLvlStrCache>
            </c:multiLvlStrRef>
          </c:cat>
          <c:val>
            <c:numRef>
              <c:f>'Mizan az otel isletmeleri'!$E$832:$E$834</c:f>
              <c:numCache>
                <c:formatCode>0.00%</c:formatCode>
                <c:ptCount val="3"/>
                <c:pt idx="0" formatCode="0%">
                  <c:v>1</c:v>
                </c:pt>
                <c:pt idx="1">
                  <c:v>0.69843184559710492</c:v>
                </c:pt>
                <c:pt idx="2">
                  <c:v>0.30156815440289503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D3-4AD0-999D-1CEB31EF6A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1116592"/>
        <c:axId val="221111184"/>
      </c:barChart>
      <c:catAx>
        <c:axId val="22111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21111184"/>
        <c:crosses val="autoZero"/>
        <c:auto val="1"/>
        <c:lblAlgn val="ctr"/>
        <c:lblOffset val="100"/>
        <c:noMultiLvlLbl val="0"/>
      </c:catAx>
      <c:valAx>
        <c:axId val="2211111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21116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tr-T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240263432590422E-2"/>
          <c:y val="9.8599923269398496E-2"/>
          <c:w val="0.97572618370691755"/>
          <c:h val="0.645863332968997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Sayfa2!$D$12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Sayfa2!$E$12:$L$12</c:f>
            </c:numRef>
          </c:val>
          <c:extLst>
            <c:ext xmlns:c16="http://schemas.microsoft.com/office/drawing/2014/chart" uri="{C3380CC4-5D6E-409C-BE32-E72D297353CC}">
              <c16:uniqueId val="{00000000-779C-4AE0-887D-5C67B73EBAEF}"/>
            </c:ext>
          </c:extLst>
        </c:ser>
        <c:ser>
          <c:idx val="1"/>
          <c:order val="1"/>
          <c:tx>
            <c:strRef>
              <c:f>Sayfa2!$D$13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Sayfa2!$E$13:$L$13</c:f>
            </c:numRef>
          </c:val>
          <c:extLst>
            <c:ext xmlns:c16="http://schemas.microsoft.com/office/drawing/2014/chart" uri="{C3380CC4-5D6E-409C-BE32-E72D297353CC}">
              <c16:uniqueId val="{00000001-779C-4AE0-887D-5C67B73EBAEF}"/>
            </c:ext>
          </c:extLst>
        </c:ser>
        <c:ser>
          <c:idx val="2"/>
          <c:order val="2"/>
          <c:tx>
            <c:strRef>
              <c:f>Sayfa2!$D$14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Sayfa2!$E$14:$L$14</c:f>
            </c:numRef>
          </c:val>
          <c:extLst>
            <c:ext xmlns:c16="http://schemas.microsoft.com/office/drawing/2014/chart" uri="{C3380CC4-5D6E-409C-BE32-E72D297353CC}">
              <c16:uniqueId val="{00000002-779C-4AE0-887D-5C67B73EBAEF}"/>
            </c:ext>
          </c:extLst>
        </c:ser>
        <c:ser>
          <c:idx val="3"/>
          <c:order val="3"/>
          <c:tx>
            <c:strRef>
              <c:f>Sayfa2!$D$15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Sayfa2!$E$15:$L$15</c:f>
            </c:numRef>
          </c:val>
          <c:extLst>
            <c:ext xmlns:c16="http://schemas.microsoft.com/office/drawing/2014/chart" uri="{C3380CC4-5D6E-409C-BE32-E72D297353CC}">
              <c16:uniqueId val="{00000003-779C-4AE0-887D-5C67B73EBAEF}"/>
            </c:ext>
          </c:extLst>
        </c:ser>
        <c:ser>
          <c:idx val="4"/>
          <c:order val="4"/>
          <c:tx>
            <c:strRef>
              <c:f>Sayfa2!$D$16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Sayfa2!$E$16:$L$16</c:f>
            </c:numRef>
          </c:val>
          <c:extLst>
            <c:ext xmlns:c16="http://schemas.microsoft.com/office/drawing/2014/chart" uri="{C3380CC4-5D6E-409C-BE32-E72D297353CC}">
              <c16:uniqueId val="{00000004-779C-4AE0-887D-5C67B73EBAEF}"/>
            </c:ext>
          </c:extLst>
        </c:ser>
        <c:ser>
          <c:idx val="5"/>
          <c:order val="5"/>
          <c:tx>
            <c:strRef>
              <c:f>Sayfa2!$D$17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Sayfa2!$E$17:$L$17</c:f>
            </c:numRef>
          </c:val>
          <c:extLst>
            <c:ext xmlns:c16="http://schemas.microsoft.com/office/drawing/2014/chart" uri="{C3380CC4-5D6E-409C-BE32-E72D297353CC}">
              <c16:uniqueId val="{00000005-779C-4AE0-887D-5C67B73EBAEF}"/>
            </c:ext>
          </c:extLst>
        </c:ser>
        <c:ser>
          <c:idx val="6"/>
          <c:order val="6"/>
          <c:tx>
            <c:strRef>
              <c:f>Sayfa2!$D$18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Sayfa2!$E$18:$L$18</c:f>
            </c:numRef>
          </c:val>
          <c:extLst>
            <c:ext xmlns:c16="http://schemas.microsoft.com/office/drawing/2014/chart" uri="{C3380CC4-5D6E-409C-BE32-E72D297353CC}">
              <c16:uniqueId val="{00000006-779C-4AE0-887D-5C67B73EBAEF}"/>
            </c:ext>
          </c:extLst>
        </c:ser>
        <c:ser>
          <c:idx val="7"/>
          <c:order val="7"/>
          <c:tx>
            <c:strRef>
              <c:f>Sayfa2!$D$19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Sayfa2!$E$19:$L$19</c:f>
            </c:numRef>
          </c:val>
          <c:extLst>
            <c:ext xmlns:c16="http://schemas.microsoft.com/office/drawing/2014/chart" uri="{C3380CC4-5D6E-409C-BE32-E72D297353CC}">
              <c16:uniqueId val="{00000007-779C-4AE0-887D-5C67B73EBAEF}"/>
            </c:ext>
          </c:extLst>
        </c:ser>
        <c:ser>
          <c:idx val="8"/>
          <c:order val="8"/>
          <c:tx>
            <c:strRef>
              <c:f>Sayfa2!$D$20</c:f>
              <c:strCache>
                <c:ptCount val="1"/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Sayfa2!$E$20:$L$20</c:f>
            </c:numRef>
          </c:val>
          <c:extLst>
            <c:ext xmlns:c16="http://schemas.microsoft.com/office/drawing/2014/chart" uri="{C3380CC4-5D6E-409C-BE32-E72D297353CC}">
              <c16:uniqueId val="{00000008-779C-4AE0-887D-5C67B73EBAEF}"/>
            </c:ext>
          </c:extLst>
        </c:ser>
        <c:ser>
          <c:idx val="9"/>
          <c:order val="9"/>
          <c:tx>
            <c:strRef>
              <c:f>Sayfa2!$D$21</c:f>
              <c:strCache>
                <c:ptCount val="1"/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Sayfa2!$E$21:$L$21</c:f>
            </c:numRef>
          </c:val>
          <c:extLst>
            <c:ext xmlns:c16="http://schemas.microsoft.com/office/drawing/2014/chart" uri="{C3380CC4-5D6E-409C-BE32-E72D297353CC}">
              <c16:uniqueId val="{00000009-779C-4AE0-887D-5C67B73EBAEF}"/>
            </c:ext>
          </c:extLst>
        </c:ser>
        <c:ser>
          <c:idx val="10"/>
          <c:order val="10"/>
          <c:tx>
            <c:strRef>
              <c:f>Sayfa2!$D$22</c:f>
              <c:strCache>
                <c:ptCount val="1"/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Sayfa2!$E$22:$L$22</c:f>
            </c:numRef>
          </c:val>
          <c:extLst>
            <c:ext xmlns:c16="http://schemas.microsoft.com/office/drawing/2014/chart" uri="{C3380CC4-5D6E-409C-BE32-E72D297353CC}">
              <c16:uniqueId val="{0000000A-779C-4AE0-887D-5C67B73EBAEF}"/>
            </c:ext>
          </c:extLst>
        </c:ser>
        <c:ser>
          <c:idx val="11"/>
          <c:order val="11"/>
          <c:tx>
            <c:strRef>
              <c:f>Sayfa2!$D$23</c:f>
              <c:strCache>
                <c:ptCount val="1"/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Sayfa2!$E$23:$L$23</c:f>
            </c:numRef>
          </c:val>
          <c:extLst>
            <c:ext xmlns:c16="http://schemas.microsoft.com/office/drawing/2014/chart" uri="{C3380CC4-5D6E-409C-BE32-E72D297353CC}">
              <c16:uniqueId val="{0000000B-779C-4AE0-887D-5C67B73EBAEF}"/>
            </c:ext>
          </c:extLst>
        </c:ser>
        <c:ser>
          <c:idx val="12"/>
          <c:order val="12"/>
          <c:tx>
            <c:strRef>
              <c:f>Sayfa2!$D$24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Sayfa2!$E$24:$L$24</c:f>
              <c:numCache>
                <c:formatCode>0%</c:formatCode>
                <c:ptCount val="8"/>
                <c:pt idx="0">
                  <c:v>0.08</c:v>
                </c:pt>
                <c:pt idx="1">
                  <c:v>0.2</c:v>
                </c:pt>
                <c:pt idx="2">
                  <c:v>0.16</c:v>
                </c:pt>
                <c:pt idx="3">
                  <c:v>0.13</c:v>
                </c:pt>
                <c:pt idx="4">
                  <c:v>0.14000000000000001</c:v>
                </c:pt>
                <c:pt idx="5">
                  <c:v>0.11</c:v>
                </c:pt>
                <c:pt idx="6">
                  <c:v>7.0000000000000007E-2</c:v>
                </c:pt>
                <c:pt idx="7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79C-4AE0-887D-5C67B73EBAEF}"/>
            </c:ext>
          </c:extLst>
        </c:ser>
        <c:ser>
          <c:idx val="13"/>
          <c:order val="13"/>
          <c:tx>
            <c:strRef>
              <c:f>Sayfa2!$D$25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Sayfa2!$E$25:$L$25</c:f>
            </c:numRef>
          </c:val>
          <c:extLst>
            <c:ext xmlns:c16="http://schemas.microsoft.com/office/drawing/2014/chart" uri="{C3380CC4-5D6E-409C-BE32-E72D297353CC}">
              <c16:uniqueId val="{0000000D-779C-4AE0-887D-5C67B73EBAEF}"/>
            </c:ext>
          </c:extLst>
        </c:ser>
        <c:ser>
          <c:idx val="14"/>
          <c:order val="14"/>
          <c:tx>
            <c:strRef>
              <c:f>Sayfa2!$D$26</c:f>
              <c:strCache>
                <c:ptCount val="1"/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Sayfa2!$E$26:$L$26</c:f>
            </c:numRef>
          </c:val>
          <c:extLst>
            <c:ext xmlns:c16="http://schemas.microsoft.com/office/drawing/2014/chart" uri="{C3380CC4-5D6E-409C-BE32-E72D297353CC}">
              <c16:uniqueId val="{0000000E-779C-4AE0-887D-5C67B73EBAEF}"/>
            </c:ext>
          </c:extLst>
        </c:ser>
        <c:ser>
          <c:idx val="15"/>
          <c:order val="15"/>
          <c:tx>
            <c:strRef>
              <c:f>Sayfa2!$D$27</c:f>
              <c:strCache>
                <c:ptCount val="1"/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Sayfa2!$E$27:$L$27</c:f>
            </c:numRef>
          </c:val>
          <c:extLst>
            <c:ext xmlns:c16="http://schemas.microsoft.com/office/drawing/2014/chart" uri="{C3380CC4-5D6E-409C-BE32-E72D297353CC}">
              <c16:uniqueId val="{0000000F-779C-4AE0-887D-5C67B73EBAEF}"/>
            </c:ext>
          </c:extLst>
        </c:ser>
        <c:ser>
          <c:idx val="16"/>
          <c:order val="16"/>
          <c:tx>
            <c:strRef>
              <c:f>Sayfa2!$D$28</c:f>
              <c:strCache>
                <c:ptCount val="1"/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Sayfa2!$E$28:$L$28</c:f>
            </c:numRef>
          </c:val>
          <c:extLst>
            <c:ext xmlns:c16="http://schemas.microsoft.com/office/drawing/2014/chart" uri="{C3380CC4-5D6E-409C-BE32-E72D297353CC}">
              <c16:uniqueId val="{00000010-779C-4AE0-887D-5C67B73EBAEF}"/>
            </c:ext>
          </c:extLst>
        </c:ser>
        <c:ser>
          <c:idx val="17"/>
          <c:order val="17"/>
          <c:tx>
            <c:strRef>
              <c:f>Sayfa2!$D$29</c:f>
              <c:strCache>
                <c:ptCount val="1"/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Sayfa2!$E$29:$L$29</c:f>
            </c:numRef>
          </c:val>
          <c:extLst>
            <c:ext xmlns:c16="http://schemas.microsoft.com/office/drawing/2014/chart" uri="{C3380CC4-5D6E-409C-BE32-E72D297353CC}">
              <c16:uniqueId val="{00000011-779C-4AE0-887D-5C67B73EBAEF}"/>
            </c:ext>
          </c:extLst>
        </c:ser>
        <c:ser>
          <c:idx val="18"/>
          <c:order val="18"/>
          <c:tx>
            <c:strRef>
              <c:f>Sayfa2!$D$30</c:f>
              <c:strCache>
                <c:ptCount val="1"/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Sayfa2!$E$30:$L$30</c:f>
            </c:numRef>
          </c:val>
          <c:extLst>
            <c:ext xmlns:c16="http://schemas.microsoft.com/office/drawing/2014/chart" uri="{C3380CC4-5D6E-409C-BE32-E72D297353CC}">
              <c16:uniqueId val="{00000012-779C-4AE0-887D-5C67B73EBAEF}"/>
            </c:ext>
          </c:extLst>
        </c:ser>
        <c:ser>
          <c:idx val="19"/>
          <c:order val="19"/>
          <c:tx>
            <c:strRef>
              <c:f>Sayfa2!$D$31</c:f>
              <c:strCache>
                <c:ptCount val="1"/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Sayfa2!$E$31:$L$31</c:f>
            </c:numRef>
          </c:val>
          <c:extLst>
            <c:ext xmlns:c16="http://schemas.microsoft.com/office/drawing/2014/chart" uri="{C3380CC4-5D6E-409C-BE32-E72D297353CC}">
              <c16:uniqueId val="{00000013-779C-4AE0-887D-5C67B73EBAEF}"/>
            </c:ext>
          </c:extLst>
        </c:ser>
        <c:ser>
          <c:idx val="20"/>
          <c:order val="20"/>
          <c:tx>
            <c:strRef>
              <c:f>Sayfa2!$D$32</c:f>
              <c:strCache>
                <c:ptCount val="1"/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Sayfa2!$E$32:$L$32</c:f>
            </c:numRef>
          </c:val>
          <c:extLst>
            <c:ext xmlns:c16="http://schemas.microsoft.com/office/drawing/2014/chart" uri="{C3380CC4-5D6E-409C-BE32-E72D297353CC}">
              <c16:uniqueId val="{00000014-779C-4AE0-887D-5C67B73EBAEF}"/>
            </c:ext>
          </c:extLst>
        </c:ser>
        <c:ser>
          <c:idx val="21"/>
          <c:order val="21"/>
          <c:tx>
            <c:strRef>
              <c:f>Sayfa2!$D$33</c:f>
              <c:strCache>
                <c:ptCount val="1"/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Sayfa2!$E$33:$L$33</c:f>
            </c:numRef>
          </c:val>
          <c:extLst>
            <c:ext xmlns:c16="http://schemas.microsoft.com/office/drawing/2014/chart" uri="{C3380CC4-5D6E-409C-BE32-E72D297353CC}">
              <c16:uniqueId val="{00000015-779C-4AE0-887D-5C67B73EBAEF}"/>
            </c:ext>
          </c:extLst>
        </c:ser>
        <c:ser>
          <c:idx val="22"/>
          <c:order val="22"/>
          <c:tx>
            <c:strRef>
              <c:f>Sayfa2!$D$34</c:f>
              <c:strCache>
                <c:ptCount val="1"/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Sayfa2!$E$34:$L$34</c:f>
            </c:numRef>
          </c:val>
          <c:extLst>
            <c:ext xmlns:c16="http://schemas.microsoft.com/office/drawing/2014/chart" uri="{C3380CC4-5D6E-409C-BE32-E72D297353CC}">
              <c16:uniqueId val="{00000016-779C-4AE0-887D-5C67B73EBAEF}"/>
            </c:ext>
          </c:extLst>
        </c:ser>
        <c:ser>
          <c:idx val="23"/>
          <c:order val="23"/>
          <c:tx>
            <c:strRef>
              <c:f>Sayfa2!$D$35</c:f>
              <c:strCache>
                <c:ptCount val="1"/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Sayfa2!$E$35:$L$35</c:f>
            </c:numRef>
          </c:val>
          <c:extLst>
            <c:ext xmlns:c16="http://schemas.microsoft.com/office/drawing/2014/chart" uri="{C3380CC4-5D6E-409C-BE32-E72D297353CC}">
              <c16:uniqueId val="{00000017-779C-4AE0-887D-5C67B73EBAEF}"/>
            </c:ext>
          </c:extLst>
        </c:ser>
        <c:ser>
          <c:idx val="24"/>
          <c:order val="24"/>
          <c:tx>
            <c:strRef>
              <c:f>Sayfa2!$D$36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Sayfa2!$E$36:$L$36</c:f>
            </c:numRef>
          </c:val>
          <c:extLst>
            <c:ext xmlns:c16="http://schemas.microsoft.com/office/drawing/2014/chart" uri="{C3380CC4-5D6E-409C-BE32-E72D297353CC}">
              <c16:uniqueId val="{00000018-779C-4AE0-887D-5C67B73EBAEF}"/>
            </c:ext>
          </c:extLst>
        </c:ser>
        <c:ser>
          <c:idx val="25"/>
          <c:order val="25"/>
          <c:tx>
            <c:strRef>
              <c:f>Sayfa2!$D$37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Sayfa2!$E$11:$L$11</c:f>
              <c:strCache>
                <c:ptCount val="8"/>
                <c:pt idx="0">
                  <c:v>20 YAŞ ALTI </c:v>
                </c:pt>
                <c:pt idx="1">
                  <c:v>20-25 YAŞ</c:v>
                </c:pt>
                <c:pt idx="2">
                  <c:v>25-30 YAŞ </c:v>
                </c:pt>
                <c:pt idx="3">
                  <c:v>30-35 YAŞ</c:v>
                </c:pt>
                <c:pt idx="4">
                  <c:v>35-40 YAŞ</c:v>
                </c:pt>
                <c:pt idx="5">
                  <c:v>40-45 YAŞ </c:v>
                </c:pt>
                <c:pt idx="6">
                  <c:v>45-50 YAŞ </c:v>
                </c:pt>
                <c:pt idx="7">
                  <c:v>50 YAŞ VE ÜZERİ </c:v>
                </c:pt>
              </c:strCache>
            </c:strRef>
          </c:cat>
          <c:val>
            <c:numRef>
              <c:f>Sayfa2!$E$37:$L$37</c:f>
              <c:numCache>
                <c:formatCode>0%</c:formatCode>
                <c:ptCount val="8"/>
                <c:pt idx="0">
                  <c:v>0.12</c:v>
                </c:pt>
                <c:pt idx="1">
                  <c:v>0.2</c:v>
                </c:pt>
                <c:pt idx="2">
                  <c:v>0.15</c:v>
                </c:pt>
                <c:pt idx="3">
                  <c:v>0.13</c:v>
                </c:pt>
                <c:pt idx="4">
                  <c:v>0.11</c:v>
                </c:pt>
                <c:pt idx="5">
                  <c:v>0.11</c:v>
                </c:pt>
                <c:pt idx="6">
                  <c:v>0.08</c:v>
                </c:pt>
                <c:pt idx="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779C-4AE0-887D-5C67B73EBA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516026064"/>
        <c:axId val="1516025232"/>
      </c:barChart>
      <c:catAx>
        <c:axId val="1516026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516025232"/>
        <c:crosses val="autoZero"/>
        <c:auto val="1"/>
        <c:lblAlgn val="ctr"/>
        <c:lblOffset val="100"/>
        <c:noMultiLvlLbl val="0"/>
      </c:catAx>
      <c:valAx>
        <c:axId val="151602523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51602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4479370514089736"/>
          <c:y val="0.924447132542211"/>
          <c:w val="0.13859055479021301"/>
          <c:h val="6.24094045299044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Uyruk!$A$42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Uyruk!$B$41:$K$41</c:f>
              <c:strCache>
                <c:ptCount val="10"/>
                <c:pt idx="0">
                  <c:v>Tacikistan </c:v>
                </c:pt>
                <c:pt idx="1">
                  <c:v>Türkiye</c:v>
                </c:pt>
                <c:pt idx="2">
                  <c:v>Ukrayna</c:v>
                </c:pt>
                <c:pt idx="3">
                  <c:v>Kazakistan</c:v>
                </c:pt>
                <c:pt idx="4">
                  <c:v>Belarus </c:v>
                </c:pt>
                <c:pt idx="5">
                  <c:v>Kırgızistan </c:v>
                </c:pt>
                <c:pt idx="6">
                  <c:v>Türkmenistan</c:v>
                </c:pt>
                <c:pt idx="7">
                  <c:v>Azerbeycan</c:v>
                </c:pt>
                <c:pt idx="8">
                  <c:v>Bulgaristan</c:v>
                </c:pt>
                <c:pt idx="9">
                  <c:v>Rusya</c:v>
                </c:pt>
              </c:strCache>
            </c:strRef>
          </c:cat>
          <c:val>
            <c:numRef>
              <c:f>Uyruk!$B$42:$K$42</c:f>
              <c:numCache>
                <c:formatCode>0.00%</c:formatCode>
                <c:ptCount val="10"/>
                <c:pt idx="0">
                  <c:v>4.5317220543806651E-3</c:v>
                </c:pt>
                <c:pt idx="1">
                  <c:v>0.9546827794561934</c:v>
                </c:pt>
                <c:pt idx="2">
                  <c:v>1.9421665947345707E-2</c:v>
                </c:pt>
                <c:pt idx="3">
                  <c:v>2.1903323262839877E-2</c:v>
                </c:pt>
                <c:pt idx="4">
                  <c:v>4.5317220543806651E-3</c:v>
                </c:pt>
                <c:pt idx="5">
                  <c:v>1.2084592145015106E-2</c:v>
                </c:pt>
                <c:pt idx="6">
                  <c:v>4.5317220543806651E-3</c:v>
                </c:pt>
                <c:pt idx="7">
                  <c:v>4.5317220543806651E-3</c:v>
                </c:pt>
                <c:pt idx="9">
                  <c:v>1.7371601208459216E-2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3B-4123-B929-BD5C1092BFA0}"/>
            </c:ext>
          </c:extLst>
        </c:ser>
        <c:ser>
          <c:idx val="1"/>
          <c:order val="1"/>
          <c:tx>
            <c:strRef>
              <c:f>Uyruk!$A$43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Uyruk!$B$41:$K$41</c:f>
              <c:strCache>
                <c:ptCount val="10"/>
                <c:pt idx="0">
                  <c:v>Tacikistan </c:v>
                </c:pt>
                <c:pt idx="1">
                  <c:v>Türkiye</c:v>
                </c:pt>
                <c:pt idx="2">
                  <c:v>Ukrayna</c:v>
                </c:pt>
                <c:pt idx="3">
                  <c:v>Kazakistan</c:v>
                </c:pt>
                <c:pt idx="4">
                  <c:v>Belarus </c:v>
                </c:pt>
                <c:pt idx="5">
                  <c:v>Kırgızistan </c:v>
                </c:pt>
                <c:pt idx="6">
                  <c:v>Türkmenistan</c:v>
                </c:pt>
                <c:pt idx="7">
                  <c:v>Azerbeycan</c:v>
                </c:pt>
                <c:pt idx="8">
                  <c:v>Bulgaristan</c:v>
                </c:pt>
                <c:pt idx="9">
                  <c:v>Rusya</c:v>
                </c:pt>
              </c:strCache>
            </c:strRef>
          </c:cat>
          <c:val>
            <c:numRef>
              <c:f>Uyruk!$B$43:$K$43</c:f>
              <c:numCache>
                <c:formatCode>0.00%</c:formatCode>
                <c:ptCount val="10"/>
                <c:pt idx="0">
                  <c:v>4.5317220543806651E-3</c:v>
                </c:pt>
                <c:pt idx="1">
                  <c:v>0.99584592145015105</c:v>
                </c:pt>
                <c:pt idx="2">
                  <c:v>1.0196374622356496E-2</c:v>
                </c:pt>
                <c:pt idx="3">
                  <c:v>7.9871601208459223E-2</c:v>
                </c:pt>
                <c:pt idx="4">
                  <c:v>4.5317220543806651E-3</c:v>
                </c:pt>
                <c:pt idx="5">
                  <c:v>3.726082578046324E-2</c:v>
                </c:pt>
                <c:pt idx="6">
                  <c:v>7.3640483383685803E-3</c:v>
                </c:pt>
                <c:pt idx="7">
                  <c:v>5.6646525679758314E-3</c:v>
                </c:pt>
                <c:pt idx="8">
                  <c:v>4.5317220543806651E-3</c:v>
                </c:pt>
                <c:pt idx="9">
                  <c:v>2.4924471299093656E-2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3B-4123-B929-BD5C1092BF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129787999"/>
        <c:axId val="2038471887"/>
      </c:barChart>
      <c:catAx>
        <c:axId val="21297879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38471887"/>
        <c:crosses val="autoZero"/>
        <c:auto val="1"/>
        <c:lblAlgn val="ctr"/>
        <c:lblOffset val="100"/>
        <c:noMultiLvlLbl val="0"/>
      </c:catAx>
      <c:valAx>
        <c:axId val="2038471887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1297879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6088333297105801"/>
          <c:y val="0.91811604680087266"/>
          <c:w val="0.13581031073602351"/>
          <c:h val="6.42545434502503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ADAM/SAAT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EĞİTİM!$E$18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EĞİTİM!$D$19:$D$30</c:f>
              <c:strCache>
                <c:ptCount val="12"/>
                <c:pt idx="0">
                  <c:v>YİYECEK&amp;İÇECEK</c:v>
                </c:pt>
                <c:pt idx="1">
                  <c:v>BAHÇE</c:v>
                </c:pt>
                <c:pt idx="2">
                  <c:v>ÇOCUK KULÜBÜ</c:v>
                </c:pt>
                <c:pt idx="3">
                  <c:v>EĞLENCE VE AKTİVİTE</c:v>
                </c:pt>
                <c:pt idx="4">
                  <c:v>GENEL MÜDÜRLÜK</c:v>
                </c:pt>
                <c:pt idx="5">
                  <c:v>İDARİ İŞLER</c:v>
                </c:pt>
                <c:pt idx="6">
                  <c:v>KAT HİZMETLERİ</c:v>
                </c:pt>
                <c:pt idx="7">
                  <c:v>MİSAFİR İLİŞKİLERİ</c:v>
                </c:pt>
                <c:pt idx="8">
                  <c:v>MALİ İŞLER</c:v>
                </c:pt>
                <c:pt idx="9">
                  <c:v>MUTFAK</c:v>
                </c:pt>
                <c:pt idx="10">
                  <c:v>ÖNBÜRO</c:v>
                </c:pt>
                <c:pt idx="11">
                  <c:v>TEKNİK SERVİS</c:v>
                </c:pt>
              </c:strCache>
            </c:strRef>
          </c:cat>
          <c:val>
            <c:numRef>
              <c:f>EĞİTİM!$E$19:$E$30</c:f>
              <c:numCache>
                <c:formatCode>General</c:formatCode>
                <c:ptCount val="12"/>
                <c:pt idx="0">
                  <c:v>3.54</c:v>
                </c:pt>
                <c:pt idx="1">
                  <c:v>1</c:v>
                </c:pt>
                <c:pt idx="2">
                  <c:v>1.06</c:v>
                </c:pt>
                <c:pt idx="3">
                  <c:v>2.04</c:v>
                </c:pt>
                <c:pt idx="5">
                  <c:v>2.11</c:v>
                </c:pt>
                <c:pt idx="6">
                  <c:v>3.59</c:v>
                </c:pt>
                <c:pt idx="7">
                  <c:v>2.65</c:v>
                </c:pt>
                <c:pt idx="8">
                  <c:v>1.28</c:v>
                </c:pt>
                <c:pt idx="9">
                  <c:v>2.76</c:v>
                </c:pt>
                <c:pt idx="10">
                  <c:v>1.8</c:v>
                </c:pt>
                <c:pt idx="11">
                  <c:v>1.36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D4-4729-988B-022A60E34C02}"/>
            </c:ext>
          </c:extLst>
        </c:ser>
        <c:ser>
          <c:idx val="1"/>
          <c:order val="1"/>
          <c:tx>
            <c:strRef>
              <c:f>EĞİTİM!$F$18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EĞİTİM!$D$19:$D$30</c:f>
              <c:strCache>
                <c:ptCount val="12"/>
                <c:pt idx="0">
                  <c:v>YİYECEK&amp;İÇECEK</c:v>
                </c:pt>
                <c:pt idx="1">
                  <c:v>BAHÇE</c:v>
                </c:pt>
                <c:pt idx="2">
                  <c:v>ÇOCUK KULÜBÜ</c:v>
                </c:pt>
                <c:pt idx="3">
                  <c:v>EĞLENCE VE AKTİVİTE</c:v>
                </c:pt>
                <c:pt idx="4">
                  <c:v>GENEL MÜDÜRLÜK</c:v>
                </c:pt>
                <c:pt idx="5">
                  <c:v>İDARİ İŞLER</c:v>
                </c:pt>
                <c:pt idx="6">
                  <c:v>KAT HİZMETLERİ</c:v>
                </c:pt>
                <c:pt idx="7">
                  <c:v>MİSAFİR İLİŞKİLERİ</c:v>
                </c:pt>
                <c:pt idx="8">
                  <c:v>MALİ İŞLER</c:v>
                </c:pt>
                <c:pt idx="9">
                  <c:v>MUTFAK</c:v>
                </c:pt>
                <c:pt idx="10">
                  <c:v>ÖNBÜRO</c:v>
                </c:pt>
                <c:pt idx="11">
                  <c:v>TEKNİK SERVİS</c:v>
                </c:pt>
              </c:strCache>
            </c:strRef>
          </c:cat>
          <c:val>
            <c:numRef>
              <c:f>EĞİTİM!$F$19:$F$30</c:f>
              <c:numCache>
                <c:formatCode>General</c:formatCode>
                <c:ptCount val="12"/>
                <c:pt idx="0">
                  <c:v>2.64</c:v>
                </c:pt>
                <c:pt idx="1">
                  <c:v>1.83</c:v>
                </c:pt>
                <c:pt idx="2">
                  <c:v>3.99</c:v>
                </c:pt>
                <c:pt idx="3">
                  <c:v>0.57999999999999996</c:v>
                </c:pt>
                <c:pt idx="4">
                  <c:v>1.4</c:v>
                </c:pt>
                <c:pt idx="5">
                  <c:v>4.68</c:v>
                </c:pt>
                <c:pt idx="6">
                  <c:v>3.77</c:v>
                </c:pt>
                <c:pt idx="7">
                  <c:v>0.85</c:v>
                </c:pt>
                <c:pt idx="8">
                  <c:v>0.57999999999999996</c:v>
                </c:pt>
                <c:pt idx="9">
                  <c:v>2</c:v>
                </c:pt>
                <c:pt idx="10">
                  <c:v>1.61</c:v>
                </c:pt>
                <c:pt idx="11">
                  <c:v>1.0900000000000001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D4-4729-988B-022A60E34C0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16713663"/>
        <c:axId val="416714911"/>
      </c:barChart>
      <c:catAx>
        <c:axId val="4167136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6714911"/>
        <c:crosses val="autoZero"/>
        <c:auto val="1"/>
        <c:lblAlgn val="ctr"/>
        <c:lblOffset val="100"/>
        <c:noMultiLvlLbl val="0"/>
      </c:catAx>
      <c:valAx>
        <c:axId val="41671491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6713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1351093497205418"/>
          <c:y val="0.93757352941176475"/>
          <c:w val="0.13489910603962138"/>
          <c:h val="6.20947197776748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tr-TR" sz="1600" b="1" dirty="0">
                <a:solidFill>
                  <a:sysClr val="windowText" lastClr="000000"/>
                </a:solidFill>
              </a:rPr>
              <a:t>KİŞİ BAŞI ENERJİ TÜKETİMİ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CPK!$A$26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CPK!$B$25:$E$25</c:f>
              <c:strCache>
                <c:ptCount val="4"/>
                <c:pt idx="0">
                  <c:v>Elektrik (kws)</c:v>
                </c:pt>
                <c:pt idx="1">
                  <c:v>Su Tüketimleri (m3)</c:v>
                </c:pt>
                <c:pt idx="2">
                  <c:v>Lng (sm3)</c:v>
                </c:pt>
                <c:pt idx="3">
                  <c:v>Motorin (lt)</c:v>
                </c:pt>
              </c:strCache>
            </c:strRef>
          </c:cat>
          <c:val>
            <c:numRef>
              <c:f>CPK!$B$26:$E$26</c:f>
              <c:numCache>
                <c:formatCode>General</c:formatCode>
                <c:ptCount val="4"/>
                <c:pt idx="0">
                  <c:v>19.190000000000001</c:v>
                </c:pt>
                <c:pt idx="1">
                  <c:v>0.25</c:v>
                </c:pt>
                <c:pt idx="2">
                  <c:v>0.54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C3-45AC-A6E2-48CBD6CC4392}"/>
            </c:ext>
          </c:extLst>
        </c:ser>
        <c:ser>
          <c:idx val="1"/>
          <c:order val="1"/>
          <c:tx>
            <c:strRef>
              <c:f>CPK!$A$27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CPK!$B$25:$E$25</c:f>
              <c:strCache>
                <c:ptCount val="4"/>
                <c:pt idx="0">
                  <c:v>Elektrik (kws)</c:v>
                </c:pt>
                <c:pt idx="1">
                  <c:v>Su Tüketimleri (m3)</c:v>
                </c:pt>
                <c:pt idx="2">
                  <c:v>Lng (sm3)</c:v>
                </c:pt>
                <c:pt idx="3">
                  <c:v>Motorin (lt)</c:v>
                </c:pt>
              </c:strCache>
            </c:strRef>
          </c:cat>
          <c:val>
            <c:numRef>
              <c:f>CPK!$B$27:$E$27</c:f>
              <c:numCache>
                <c:formatCode>0.00</c:formatCode>
                <c:ptCount val="4"/>
                <c:pt idx="0">
                  <c:v>18.578396579499216</c:v>
                </c:pt>
                <c:pt idx="1">
                  <c:v>0.48077270265390865</c:v>
                </c:pt>
                <c:pt idx="2">
                  <c:v>1.1152786534642465</c:v>
                </c:pt>
                <c:pt idx="3">
                  <c:v>2.7321440971016707E-2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C3-45AC-A6E2-48CBD6CC43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6659551"/>
        <c:axId val="1486660799"/>
      </c:barChart>
      <c:catAx>
        <c:axId val="1486659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486660799"/>
        <c:crosses val="autoZero"/>
        <c:auto val="1"/>
        <c:lblAlgn val="ctr"/>
        <c:lblOffset val="100"/>
        <c:noMultiLvlLbl val="0"/>
      </c:catAx>
      <c:valAx>
        <c:axId val="148666079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86659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tr-TR" sz="1600" b="1" dirty="0">
                <a:solidFill>
                  <a:sysClr val="windowText" lastClr="000000"/>
                </a:solidFill>
              </a:rPr>
              <a:t>KİŞİ BAŞI KAT HİZMETLERİ KİMYASAL TÜKETİMİ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'K.B. Grafik'!$A$2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'K.B. Grafik'!$B$1:$D$1</c:f>
              <c:strCache>
                <c:ptCount val="3"/>
                <c:pt idx="0">
                  <c:v>Çamaşırhane Kimyasalı (KG)</c:v>
                </c:pt>
                <c:pt idx="1">
                  <c:v>Temizlik Kimyasalı (KG)</c:v>
                </c:pt>
                <c:pt idx="2">
                  <c:v>Buklet (KG)</c:v>
                </c:pt>
              </c:strCache>
            </c:strRef>
          </c:cat>
          <c:val>
            <c:numRef>
              <c:f>'K.B. Grafik'!$B$2:$D$2</c:f>
              <c:numCache>
                <c:formatCode>0.0000</c:formatCode>
                <c:ptCount val="3"/>
                <c:pt idx="0">
                  <c:v>2.0131830271228709E-2</c:v>
                </c:pt>
                <c:pt idx="1">
                  <c:v>4.4628511089167419E-2</c:v>
                </c:pt>
                <c:pt idx="2">
                  <c:v>5.2723242923763305E-2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8D-4337-AE40-A4D5A5AFDEC7}"/>
            </c:ext>
          </c:extLst>
        </c:ser>
        <c:ser>
          <c:idx val="1"/>
          <c:order val="1"/>
          <c:tx>
            <c:strRef>
              <c:f>'K.B. Grafik'!$A$3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'K.B. Grafik'!$B$1:$D$1</c:f>
              <c:strCache>
                <c:ptCount val="3"/>
                <c:pt idx="0">
                  <c:v>Çamaşırhane Kimyasalı (KG)</c:v>
                </c:pt>
                <c:pt idx="1">
                  <c:v>Temizlik Kimyasalı (KG)</c:v>
                </c:pt>
                <c:pt idx="2">
                  <c:v>Buklet (KG)</c:v>
                </c:pt>
              </c:strCache>
            </c:strRef>
          </c:cat>
          <c:val>
            <c:numRef>
              <c:f>'K.B. Grafik'!$B$3:$D$3</c:f>
              <c:numCache>
                <c:formatCode>0.0000</c:formatCode>
                <c:ptCount val="3"/>
                <c:pt idx="0">
                  <c:v>2.6387793350202901E-2</c:v>
                </c:pt>
                <c:pt idx="1">
                  <c:v>4.4008556770639445E-2</c:v>
                </c:pt>
                <c:pt idx="2">
                  <c:v>4.4098604792043972E-2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8D-4337-AE40-A4D5A5AFDE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7200720"/>
        <c:axId val="777200304"/>
      </c:barChart>
      <c:catAx>
        <c:axId val="77720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77200304"/>
        <c:crosses val="autoZero"/>
        <c:auto val="1"/>
        <c:lblAlgn val="ctr"/>
        <c:lblOffset val="100"/>
        <c:noMultiLvlLbl val="0"/>
      </c:catAx>
      <c:valAx>
        <c:axId val="7772003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" sourceLinked="1"/>
        <c:majorTickMark val="none"/>
        <c:minorTickMark val="none"/>
        <c:tickLblPos val="nextTo"/>
        <c:crossAx val="77720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tr-TR" sz="1600" b="1" dirty="0">
                <a:solidFill>
                  <a:sysClr val="windowText" lastClr="000000"/>
                </a:solidFill>
              </a:rPr>
              <a:t>KİŞİ</a:t>
            </a:r>
            <a:r>
              <a:rPr lang="tr-TR" sz="1600" b="1" baseline="0" dirty="0">
                <a:solidFill>
                  <a:sysClr val="windowText" lastClr="000000"/>
                </a:solidFill>
              </a:rPr>
              <a:t> BAŞI DİĞER KİMYASAL TÜKETİMİ (KG)</a:t>
            </a:r>
            <a:endParaRPr lang="tr-TR" sz="1600" b="1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3432826969564563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1.2237455338105913E-2"/>
          <c:y val="9.4094403846611607E-2"/>
          <c:w val="0.97552508932378823"/>
          <c:h val="0.758663497668638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'K.B. Grafik'!$A$12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'K.B. Grafik'!$B$11:$D$11</c:f>
              <c:strCache>
                <c:ptCount val="3"/>
                <c:pt idx="0">
                  <c:v>Gübre (KG)</c:v>
                </c:pt>
                <c:pt idx="1">
                  <c:v>Havuz Kimyasalı (KG)</c:v>
                </c:pt>
                <c:pt idx="2">
                  <c:v>Bulaşıkhane Kimyasalı (KG)</c:v>
                </c:pt>
              </c:strCache>
            </c:strRef>
          </c:cat>
          <c:val>
            <c:numRef>
              <c:f>'K.B. Grafik'!$B$12:$D$12</c:f>
              <c:numCache>
                <c:formatCode>0.0000</c:formatCode>
                <c:ptCount val="3"/>
                <c:pt idx="0">
                  <c:v>3.2602224320486669E-3</c:v>
                </c:pt>
                <c:pt idx="1">
                  <c:v>0.26709865286617318</c:v>
                </c:pt>
                <c:pt idx="2">
                  <c:v>9.0746315023173027E-2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EF-4DA9-95AC-333222BB1F91}"/>
            </c:ext>
          </c:extLst>
        </c:ser>
        <c:ser>
          <c:idx val="1"/>
          <c:order val="1"/>
          <c:tx>
            <c:strRef>
              <c:f>'K.B. Grafik'!$A$13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'K.B. Grafik'!$B$11:$D$11</c:f>
              <c:strCache>
                <c:ptCount val="3"/>
                <c:pt idx="0">
                  <c:v>Gübre (KG)</c:v>
                </c:pt>
                <c:pt idx="1">
                  <c:v>Havuz Kimyasalı (KG)</c:v>
                </c:pt>
                <c:pt idx="2">
                  <c:v>Bulaşıkhane Kimyasalı (KG)</c:v>
                </c:pt>
              </c:strCache>
            </c:strRef>
          </c:cat>
          <c:val>
            <c:numRef>
              <c:f>'K.B. Grafik'!$B$13:$D$13</c:f>
              <c:numCache>
                <c:formatCode>0.0000</c:formatCode>
                <c:ptCount val="3"/>
                <c:pt idx="0">
                  <c:v>2.9055789387332697E-3</c:v>
                </c:pt>
                <c:pt idx="1">
                  <c:v>0.14894207773031029</c:v>
                </c:pt>
                <c:pt idx="2">
                  <c:v>7.3493847454739344E-2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EF-4DA9-95AC-333222BB1F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7809311"/>
        <c:axId val="1487798495"/>
      </c:barChart>
      <c:catAx>
        <c:axId val="1487809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487798495"/>
        <c:crosses val="autoZero"/>
        <c:auto val="1"/>
        <c:lblAlgn val="ctr"/>
        <c:lblOffset val="100"/>
        <c:noMultiLvlLbl val="0"/>
      </c:catAx>
      <c:valAx>
        <c:axId val="148779849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" sourceLinked="1"/>
        <c:majorTickMark val="none"/>
        <c:minorTickMark val="none"/>
        <c:tickLblPos val="nextTo"/>
        <c:crossAx val="1487809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tr-TR" sz="1600" b="1" dirty="0">
                <a:solidFill>
                  <a:sysClr val="windowText" lastClr="000000"/>
                </a:solidFill>
              </a:rPr>
              <a:t>KİŞİ BAŞI YAKIT TÜKETİMİ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'K.B. Grafik'!$A$7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'K.B. Grafik'!$B$6:$F$6</c:f>
              <c:strCache>
                <c:ptCount val="5"/>
                <c:pt idx="0">
                  <c:v>Tüp 2 (KG)</c:v>
                </c:pt>
                <c:pt idx="1">
                  <c:v>Tüp 12 KG</c:v>
                </c:pt>
                <c:pt idx="2">
                  <c:v>Tüp 45 KG</c:v>
                </c:pt>
                <c:pt idx="3">
                  <c:v>Kandil Yakıtı Kartuş (KG)</c:v>
                </c:pt>
                <c:pt idx="4">
                  <c:v>Reşo Yakıtı  (KG)</c:v>
                </c:pt>
              </c:strCache>
            </c:strRef>
          </c:cat>
          <c:val>
            <c:numRef>
              <c:f>'K.B. Grafik'!$B$7:$F$7</c:f>
              <c:numCache>
                <c:formatCode>0.0000</c:formatCode>
                <c:ptCount val="5"/>
                <c:pt idx="0">
                  <c:v>5.7662229077620565E-5</c:v>
                </c:pt>
                <c:pt idx="1">
                  <c:v>2.8542803393422182E-3</c:v>
                </c:pt>
                <c:pt idx="2">
                  <c:v>9.3701122251133427E-5</c:v>
                </c:pt>
                <c:pt idx="3">
                  <c:v>0</c:v>
                </c:pt>
                <c:pt idx="4">
                  <c:v>7.6582647993714819E-3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4D-464F-B039-36359C72C31D}"/>
            </c:ext>
          </c:extLst>
        </c:ser>
        <c:ser>
          <c:idx val="1"/>
          <c:order val="1"/>
          <c:tx>
            <c:strRef>
              <c:f>'K.B. Grafik'!$A$8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'K.B. Grafik'!$B$6:$F$6</c:f>
              <c:strCache>
                <c:ptCount val="5"/>
                <c:pt idx="0">
                  <c:v>Tüp 2 (KG)</c:v>
                </c:pt>
                <c:pt idx="1">
                  <c:v>Tüp 12 KG</c:v>
                </c:pt>
                <c:pt idx="2">
                  <c:v>Tüp 45 KG</c:v>
                </c:pt>
                <c:pt idx="3">
                  <c:v>Kandil Yakıtı Kartuş (KG)</c:v>
                </c:pt>
                <c:pt idx="4">
                  <c:v>Reşo Yakıtı  (KG)</c:v>
                </c:pt>
              </c:strCache>
            </c:strRef>
          </c:cat>
          <c:val>
            <c:numRef>
              <c:f>'K.B. Grafik'!$B$8:$F$8</c:f>
              <c:numCache>
                <c:formatCode>0.0000</c:formatCode>
                <c:ptCount val="5"/>
                <c:pt idx="0">
                  <c:v>0</c:v>
                </c:pt>
                <c:pt idx="1">
                  <c:v>2.8542803393422182E-3</c:v>
                </c:pt>
                <c:pt idx="2">
                  <c:v>4.8273816660461535E-3</c:v>
                </c:pt>
                <c:pt idx="3">
                  <c:v>1.1812886900442352E-3</c:v>
                </c:pt>
                <c:pt idx="4">
                  <c:v>4.530797432968808E-3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4D-464F-B039-36359C72C3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105968"/>
        <c:axId val="184107216"/>
      </c:barChart>
      <c:catAx>
        <c:axId val="18410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84107216"/>
        <c:crosses val="autoZero"/>
        <c:auto val="1"/>
        <c:lblAlgn val="ctr"/>
        <c:lblOffset val="100"/>
        <c:noMultiLvlLbl val="0"/>
      </c:catAx>
      <c:valAx>
        <c:axId val="184107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" sourceLinked="1"/>
        <c:majorTickMark val="none"/>
        <c:minorTickMark val="none"/>
        <c:tickLblPos val="nextTo"/>
        <c:crossAx val="184105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tr-TR" sz="1600" b="1">
                <a:solidFill>
                  <a:sysClr val="windowText" lastClr="000000"/>
                </a:solidFill>
              </a:rPr>
              <a:t>KİŞİ</a:t>
            </a:r>
            <a:r>
              <a:rPr lang="tr-TR" sz="1600" b="1" baseline="0">
                <a:solidFill>
                  <a:sysClr val="windowText" lastClr="000000"/>
                </a:solidFill>
              </a:rPr>
              <a:t> BAŞI AMBALAJ ATIĞI ÜRETİMİ (KG) </a:t>
            </a:r>
            <a:endParaRPr lang="tr-TR" sz="16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'2022'!$P$2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'2022'!$Q$1:$R$1</c:f>
              <c:strCache>
                <c:ptCount val="2"/>
                <c:pt idx="0">
                  <c:v>Karışık(kğt,plstk,mtl)</c:v>
                </c:pt>
                <c:pt idx="1">
                  <c:v>Atık Cam</c:v>
                </c:pt>
              </c:strCache>
            </c:strRef>
          </c:cat>
          <c:val>
            <c:numRef>
              <c:f>'2022'!$Q$2:$R$2</c:f>
              <c:numCache>
                <c:formatCode>0.0000</c:formatCode>
                <c:ptCount val="2"/>
                <c:pt idx="0">
                  <c:v>0.18869243687787859</c:v>
                </c:pt>
                <c:pt idx="1">
                  <c:v>0.33724475453909858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BB-4714-913E-FADB971EC9E2}"/>
            </c:ext>
          </c:extLst>
        </c:ser>
        <c:ser>
          <c:idx val="1"/>
          <c:order val="1"/>
          <c:tx>
            <c:strRef>
              <c:f>'2022'!$P$3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'2022'!$Q$1:$R$1</c:f>
              <c:strCache>
                <c:ptCount val="2"/>
                <c:pt idx="0">
                  <c:v>Karışık(kğt,plstk,mtl)</c:v>
                </c:pt>
                <c:pt idx="1">
                  <c:v>Atık Cam</c:v>
                </c:pt>
              </c:strCache>
            </c:strRef>
          </c:cat>
          <c:val>
            <c:numRef>
              <c:f>'2022'!$Q$3:$R$3</c:f>
              <c:numCache>
                <c:formatCode>0.0000</c:formatCode>
                <c:ptCount val="2"/>
                <c:pt idx="0">
                  <c:v>0.33501397732077165</c:v>
                </c:pt>
                <c:pt idx="1">
                  <c:v>0.46039969458134294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BB-4714-913E-FADB971EC9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9463519"/>
        <c:axId val="599471007"/>
      </c:barChart>
      <c:catAx>
        <c:axId val="599463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599471007"/>
        <c:crosses val="autoZero"/>
        <c:auto val="1"/>
        <c:lblAlgn val="ctr"/>
        <c:lblOffset val="100"/>
        <c:noMultiLvlLbl val="0"/>
      </c:catAx>
      <c:valAx>
        <c:axId val="59947100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" sourceLinked="1"/>
        <c:majorTickMark val="none"/>
        <c:minorTickMark val="none"/>
        <c:tickLblPos val="nextTo"/>
        <c:crossAx val="599463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FA44D9-84E7-44B3-B21F-CEDF339ADC76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D64711D-DBCD-46DB-A3E9-18A8C86F206A}">
      <dgm:prSet phldrT="[Metin]" custT="1"/>
      <dgm:spPr>
        <a:noFill/>
        <a:ln>
          <a:solidFill>
            <a:srgbClr val="E30613"/>
          </a:solidFill>
        </a:ln>
      </dgm:spPr>
      <dgm:t>
        <a:bodyPr/>
        <a:lstStyle/>
        <a:p>
          <a:r>
            <a:rPr lang="tr-TR" sz="3600" dirty="0">
              <a:solidFill>
                <a:srgbClr val="402D24"/>
              </a:solidFill>
            </a:rPr>
            <a:t>Misafir</a:t>
          </a:r>
        </a:p>
      </dgm:t>
    </dgm:pt>
    <dgm:pt modelId="{4EE85114-2F99-4B99-B2CE-8DE555BC95CA}" type="parTrans" cxnId="{B93587D5-587C-4326-A01A-8D105A8C5CFA}">
      <dgm:prSet/>
      <dgm:spPr/>
      <dgm:t>
        <a:bodyPr/>
        <a:lstStyle/>
        <a:p>
          <a:endParaRPr lang="tr-TR"/>
        </a:p>
      </dgm:t>
    </dgm:pt>
    <dgm:pt modelId="{EAB64DDE-BCD8-43AC-B3A4-D7B81B607011}" type="sibTrans" cxnId="{B93587D5-587C-4326-A01A-8D105A8C5CFA}">
      <dgm:prSet/>
      <dgm:spPr>
        <a:ln>
          <a:solidFill>
            <a:srgbClr val="E30613"/>
          </a:solidFill>
        </a:ln>
      </dgm:spPr>
      <dgm:t>
        <a:bodyPr/>
        <a:lstStyle/>
        <a:p>
          <a:endParaRPr lang="tr-TR"/>
        </a:p>
      </dgm:t>
    </dgm:pt>
    <dgm:pt modelId="{3E8BBCD2-6A85-4CFB-9448-59A058A0C8B6}">
      <dgm:prSet phldrT="[Metin]" custT="1"/>
      <dgm:spPr>
        <a:noFill/>
        <a:ln>
          <a:solidFill>
            <a:srgbClr val="E30613"/>
          </a:solidFill>
        </a:ln>
      </dgm:spPr>
      <dgm:t>
        <a:bodyPr/>
        <a:lstStyle/>
        <a:p>
          <a:r>
            <a:rPr lang="tr-TR" sz="3600" dirty="0">
              <a:solidFill>
                <a:srgbClr val="402D24"/>
              </a:solidFill>
            </a:rPr>
            <a:t>Personel</a:t>
          </a:r>
        </a:p>
      </dgm:t>
    </dgm:pt>
    <dgm:pt modelId="{2CF7BD15-C10B-4E5B-98F7-9FAE03A8D14F}" type="parTrans" cxnId="{06E48398-7499-4B18-BBBE-33F53D6F7208}">
      <dgm:prSet/>
      <dgm:spPr/>
      <dgm:t>
        <a:bodyPr/>
        <a:lstStyle/>
        <a:p>
          <a:endParaRPr lang="tr-TR"/>
        </a:p>
      </dgm:t>
    </dgm:pt>
    <dgm:pt modelId="{2F865E4C-845B-4CE4-97C2-044AEA084580}" type="sibTrans" cxnId="{06E48398-7499-4B18-BBBE-33F53D6F7208}">
      <dgm:prSet/>
      <dgm:spPr>
        <a:ln>
          <a:solidFill>
            <a:srgbClr val="FF0000"/>
          </a:solidFill>
        </a:ln>
      </dgm:spPr>
      <dgm:t>
        <a:bodyPr/>
        <a:lstStyle/>
        <a:p>
          <a:endParaRPr lang="tr-TR"/>
        </a:p>
      </dgm:t>
    </dgm:pt>
    <dgm:pt modelId="{98FECB1E-2A19-4698-BA3C-C7C6ED1CE96D}">
      <dgm:prSet phldrT="[Metin]" custT="1"/>
      <dgm:spPr>
        <a:noFill/>
        <a:ln>
          <a:solidFill>
            <a:srgbClr val="E30613"/>
          </a:solidFill>
        </a:ln>
      </dgm:spPr>
      <dgm:t>
        <a:bodyPr/>
        <a:lstStyle/>
        <a:p>
          <a:r>
            <a:rPr lang="tr-TR" sz="3600" dirty="0">
              <a:solidFill>
                <a:srgbClr val="402D24"/>
              </a:solidFill>
            </a:rPr>
            <a:t>Toplum</a:t>
          </a:r>
        </a:p>
      </dgm:t>
    </dgm:pt>
    <dgm:pt modelId="{60E27669-37CA-4535-9CDD-0F14A73CB18E}" type="parTrans" cxnId="{E8C3C739-7F7A-4E1B-8193-57BEA2AE59B7}">
      <dgm:prSet/>
      <dgm:spPr/>
      <dgm:t>
        <a:bodyPr/>
        <a:lstStyle/>
        <a:p>
          <a:endParaRPr lang="tr-TR"/>
        </a:p>
      </dgm:t>
    </dgm:pt>
    <dgm:pt modelId="{A1EBCC1E-33D3-45AC-8489-354236554B72}" type="sibTrans" cxnId="{E8C3C739-7F7A-4E1B-8193-57BEA2AE59B7}">
      <dgm:prSet/>
      <dgm:spPr>
        <a:solidFill>
          <a:srgbClr val="E30613"/>
        </a:solidFill>
        <a:ln>
          <a:solidFill>
            <a:srgbClr val="E30613"/>
          </a:solidFill>
        </a:ln>
      </dgm:spPr>
      <dgm:t>
        <a:bodyPr/>
        <a:lstStyle/>
        <a:p>
          <a:endParaRPr lang="tr-TR"/>
        </a:p>
      </dgm:t>
    </dgm:pt>
    <dgm:pt modelId="{F8A16A6F-7071-4DFF-9EC9-578CCAE92F40}" type="pres">
      <dgm:prSet presAssocID="{A5FA44D9-84E7-44B3-B21F-CEDF339ADC7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3F3221E-435D-45FF-A61E-298F6E07DF7F}" type="pres">
      <dgm:prSet presAssocID="{6D64711D-DBCD-46DB-A3E9-18A8C86F206A}" presName="node" presStyleLbl="node1" presStyleIdx="0" presStyleCnt="3" custScaleY="5611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9E31A4A-0C7A-4EAB-89A5-E95CD747F95F}" type="pres">
      <dgm:prSet presAssocID="{6D64711D-DBCD-46DB-A3E9-18A8C86F206A}" presName="spNode" presStyleCnt="0"/>
      <dgm:spPr/>
    </dgm:pt>
    <dgm:pt modelId="{FA9E9545-3496-4EE2-979E-338B27FCBECF}" type="pres">
      <dgm:prSet presAssocID="{EAB64DDE-BCD8-43AC-B3A4-D7B81B607011}" presName="sibTrans" presStyleLbl="sibTrans1D1" presStyleIdx="0" presStyleCnt="3"/>
      <dgm:spPr/>
      <dgm:t>
        <a:bodyPr/>
        <a:lstStyle/>
        <a:p>
          <a:endParaRPr lang="tr-TR"/>
        </a:p>
      </dgm:t>
    </dgm:pt>
    <dgm:pt modelId="{4F684FDB-F595-47F8-9D7E-CCBA5AE9F159}" type="pres">
      <dgm:prSet presAssocID="{3E8BBCD2-6A85-4CFB-9448-59A058A0C8B6}" presName="node" presStyleLbl="node1" presStyleIdx="1" presStyleCnt="3" custScaleY="5611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02FDC71-826F-49D5-AABC-A5AD9AB1ED55}" type="pres">
      <dgm:prSet presAssocID="{3E8BBCD2-6A85-4CFB-9448-59A058A0C8B6}" presName="spNode" presStyleCnt="0"/>
      <dgm:spPr/>
    </dgm:pt>
    <dgm:pt modelId="{A5B90B26-AFF8-4B44-9B51-5889EACCBBCB}" type="pres">
      <dgm:prSet presAssocID="{2F865E4C-845B-4CE4-97C2-044AEA084580}" presName="sibTrans" presStyleLbl="sibTrans1D1" presStyleIdx="1" presStyleCnt="3"/>
      <dgm:spPr/>
      <dgm:t>
        <a:bodyPr/>
        <a:lstStyle/>
        <a:p>
          <a:endParaRPr lang="tr-TR"/>
        </a:p>
      </dgm:t>
    </dgm:pt>
    <dgm:pt modelId="{D81DF5A5-1AFB-4403-9033-A9B5E01AF128}" type="pres">
      <dgm:prSet presAssocID="{98FECB1E-2A19-4698-BA3C-C7C6ED1CE96D}" presName="node" presStyleLbl="node1" presStyleIdx="2" presStyleCnt="3" custScaleY="5611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7E32DA6-3CE2-4FD7-8B8A-26E098266748}" type="pres">
      <dgm:prSet presAssocID="{98FECB1E-2A19-4698-BA3C-C7C6ED1CE96D}" presName="spNode" presStyleCnt="0"/>
      <dgm:spPr/>
    </dgm:pt>
    <dgm:pt modelId="{5BC3E849-CC02-42B0-907B-8CC86BC9FD36}" type="pres">
      <dgm:prSet presAssocID="{A1EBCC1E-33D3-45AC-8489-354236554B72}" presName="sibTrans" presStyleLbl="sibTrans1D1" presStyleIdx="2" presStyleCnt="3"/>
      <dgm:spPr/>
      <dgm:t>
        <a:bodyPr/>
        <a:lstStyle/>
        <a:p>
          <a:endParaRPr lang="tr-TR"/>
        </a:p>
      </dgm:t>
    </dgm:pt>
  </dgm:ptLst>
  <dgm:cxnLst>
    <dgm:cxn modelId="{FD4C1848-FAF7-4D23-A7B0-3C21E1A3F531}" type="presOf" srcId="{98FECB1E-2A19-4698-BA3C-C7C6ED1CE96D}" destId="{D81DF5A5-1AFB-4403-9033-A9B5E01AF128}" srcOrd="0" destOrd="0" presId="urn:microsoft.com/office/officeart/2005/8/layout/cycle6"/>
    <dgm:cxn modelId="{06E48398-7499-4B18-BBBE-33F53D6F7208}" srcId="{A5FA44D9-84E7-44B3-B21F-CEDF339ADC76}" destId="{3E8BBCD2-6A85-4CFB-9448-59A058A0C8B6}" srcOrd="1" destOrd="0" parTransId="{2CF7BD15-C10B-4E5B-98F7-9FAE03A8D14F}" sibTransId="{2F865E4C-845B-4CE4-97C2-044AEA084580}"/>
    <dgm:cxn modelId="{B93587D5-587C-4326-A01A-8D105A8C5CFA}" srcId="{A5FA44D9-84E7-44B3-B21F-CEDF339ADC76}" destId="{6D64711D-DBCD-46DB-A3E9-18A8C86F206A}" srcOrd="0" destOrd="0" parTransId="{4EE85114-2F99-4B99-B2CE-8DE555BC95CA}" sibTransId="{EAB64DDE-BCD8-43AC-B3A4-D7B81B607011}"/>
    <dgm:cxn modelId="{3076A70F-5EB1-49F8-BA59-8CFD1FD3F144}" type="presOf" srcId="{A1EBCC1E-33D3-45AC-8489-354236554B72}" destId="{5BC3E849-CC02-42B0-907B-8CC86BC9FD36}" srcOrd="0" destOrd="0" presId="urn:microsoft.com/office/officeart/2005/8/layout/cycle6"/>
    <dgm:cxn modelId="{FB413C70-330A-4DFB-8415-EF5BF32D1BFE}" type="presOf" srcId="{2F865E4C-845B-4CE4-97C2-044AEA084580}" destId="{A5B90B26-AFF8-4B44-9B51-5889EACCBBCB}" srcOrd="0" destOrd="0" presId="urn:microsoft.com/office/officeart/2005/8/layout/cycle6"/>
    <dgm:cxn modelId="{E771CD0A-C7F1-4164-BB4B-49E9A514A9E1}" type="presOf" srcId="{A5FA44D9-84E7-44B3-B21F-CEDF339ADC76}" destId="{F8A16A6F-7071-4DFF-9EC9-578CCAE92F40}" srcOrd="0" destOrd="0" presId="urn:microsoft.com/office/officeart/2005/8/layout/cycle6"/>
    <dgm:cxn modelId="{E8C3C739-7F7A-4E1B-8193-57BEA2AE59B7}" srcId="{A5FA44D9-84E7-44B3-B21F-CEDF339ADC76}" destId="{98FECB1E-2A19-4698-BA3C-C7C6ED1CE96D}" srcOrd="2" destOrd="0" parTransId="{60E27669-37CA-4535-9CDD-0F14A73CB18E}" sibTransId="{A1EBCC1E-33D3-45AC-8489-354236554B72}"/>
    <dgm:cxn modelId="{DDDAC1A5-1ACE-4B8D-809D-ADD05B1FF623}" type="presOf" srcId="{3E8BBCD2-6A85-4CFB-9448-59A058A0C8B6}" destId="{4F684FDB-F595-47F8-9D7E-CCBA5AE9F159}" srcOrd="0" destOrd="0" presId="urn:microsoft.com/office/officeart/2005/8/layout/cycle6"/>
    <dgm:cxn modelId="{D9B5E464-F99C-46E2-8619-C5FDA1891FF2}" type="presOf" srcId="{6D64711D-DBCD-46DB-A3E9-18A8C86F206A}" destId="{73F3221E-435D-45FF-A61E-298F6E07DF7F}" srcOrd="0" destOrd="0" presId="urn:microsoft.com/office/officeart/2005/8/layout/cycle6"/>
    <dgm:cxn modelId="{23F14450-B7BF-4CE3-9A7D-77F05991FB2B}" type="presOf" srcId="{EAB64DDE-BCD8-43AC-B3A4-D7B81B607011}" destId="{FA9E9545-3496-4EE2-979E-338B27FCBECF}" srcOrd="0" destOrd="0" presId="urn:microsoft.com/office/officeart/2005/8/layout/cycle6"/>
    <dgm:cxn modelId="{3AB3A6DE-9592-4BFF-9A96-D8013B720C64}" type="presParOf" srcId="{F8A16A6F-7071-4DFF-9EC9-578CCAE92F40}" destId="{73F3221E-435D-45FF-A61E-298F6E07DF7F}" srcOrd="0" destOrd="0" presId="urn:microsoft.com/office/officeart/2005/8/layout/cycle6"/>
    <dgm:cxn modelId="{6DE86A95-DC3F-4464-BB0E-EC1F95755815}" type="presParOf" srcId="{F8A16A6F-7071-4DFF-9EC9-578CCAE92F40}" destId="{69E31A4A-0C7A-4EAB-89A5-E95CD747F95F}" srcOrd="1" destOrd="0" presId="urn:microsoft.com/office/officeart/2005/8/layout/cycle6"/>
    <dgm:cxn modelId="{C5D06D31-3D5F-4373-9D9B-02ACCF0F4235}" type="presParOf" srcId="{F8A16A6F-7071-4DFF-9EC9-578CCAE92F40}" destId="{FA9E9545-3496-4EE2-979E-338B27FCBECF}" srcOrd="2" destOrd="0" presId="urn:microsoft.com/office/officeart/2005/8/layout/cycle6"/>
    <dgm:cxn modelId="{7E2BBAAF-A346-4794-B245-7C5D9003D4A2}" type="presParOf" srcId="{F8A16A6F-7071-4DFF-9EC9-578CCAE92F40}" destId="{4F684FDB-F595-47F8-9D7E-CCBA5AE9F159}" srcOrd="3" destOrd="0" presId="urn:microsoft.com/office/officeart/2005/8/layout/cycle6"/>
    <dgm:cxn modelId="{9147270C-9079-4CBF-875F-6DED5DC5E479}" type="presParOf" srcId="{F8A16A6F-7071-4DFF-9EC9-578CCAE92F40}" destId="{C02FDC71-826F-49D5-AABC-A5AD9AB1ED55}" srcOrd="4" destOrd="0" presId="urn:microsoft.com/office/officeart/2005/8/layout/cycle6"/>
    <dgm:cxn modelId="{91E5B174-FF55-4DED-AFA0-56DEEC4D2028}" type="presParOf" srcId="{F8A16A6F-7071-4DFF-9EC9-578CCAE92F40}" destId="{A5B90B26-AFF8-4B44-9B51-5889EACCBBCB}" srcOrd="5" destOrd="0" presId="urn:microsoft.com/office/officeart/2005/8/layout/cycle6"/>
    <dgm:cxn modelId="{F627A75F-5430-421A-A776-73AEDE15BFE4}" type="presParOf" srcId="{F8A16A6F-7071-4DFF-9EC9-578CCAE92F40}" destId="{D81DF5A5-1AFB-4403-9033-A9B5E01AF128}" srcOrd="6" destOrd="0" presId="urn:microsoft.com/office/officeart/2005/8/layout/cycle6"/>
    <dgm:cxn modelId="{6A40AB5C-1BE7-41DC-801A-93409237C136}" type="presParOf" srcId="{F8A16A6F-7071-4DFF-9EC9-578CCAE92F40}" destId="{D7E32DA6-3CE2-4FD7-8B8A-26E098266748}" srcOrd="7" destOrd="0" presId="urn:microsoft.com/office/officeart/2005/8/layout/cycle6"/>
    <dgm:cxn modelId="{8C9A8EBC-6091-48F5-8910-C1DE2C7ECCA7}" type="presParOf" srcId="{F8A16A6F-7071-4DFF-9EC9-578CCAE92F40}" destId="{5BC3E849-CC02-42B0-907B-8CC86BC9FD36}" srcOrd="8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3221E-435D-45FF-A61E-298F6E07DF7F}">
      <dsp:nvSpPr>
        <dsp:cNvPr id="0" name=""/>
        <dsp:cNvSpPr/>
      </dsp:nvSpPr>
      <dsp:spPr>
        <a:xfrm>
          <a:off x="4507468" y="178921"/>
          <a:ext cx="2495406" cy="910209"/>
        </a:xfrm>
        <a:prstGeom prst="roundRect">
          <a:avLst/>
        </a:prstGeom>
        <a:noFill/>
        <a:ln w="12700" cap="flat" cmpd="sng" algn="ctr">
          <a:solidFill>
            <a:srgbClr val="E3061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>
              <a:solidFill>
                <a:srgbClr val="402D24"/>
              </a:solidFill>
            </a:rPr>
            <a:t>Misafir</a:t>
          </a:r>
        </a:p>
      </dsp:txBody>
      <dsp:txXfrm>
        <a:off x="4551901" y="223354"/>
        <a:ext cx="2406540" cy="821343"/>
      </dsp:txXfrm>
    </dsp:sp>
    <dsp:sp modelId="{FA9E9545-3496-4EE2-979E-338B27FCBECF}">
      <dsp:nvSpPr>
        <dsp:cNvPr id="0" name=""/>
        <dsp:cNvSpPr/>
      </dsp:nvSpPr>
      <dsp:spPr>
        <a:xfrm>
          <a:off x="3592476" y="634026"/>
          <a:ext cx="4325391" cy="4325391"/>
        </a:xfrm>
        <a:custGeom>
          <a:avLst/>
          <a:gdLst/>
          <a:ahLst/>
          <a:cxnLst/>
          <a:rect l="0" t="0" r="0" b="0"/>
          <a:pathLst>
            <a:path>
              <a:moveTo>
                <a:pt x="3430979" y="410922"/>
              </a:moveTo>
              <a:arcTo wR="2162695" hR="2162695" stAng="18354271" swAng="4215429"/>
            </a:path>
          </a:pathLst>
        </a:custGeom>
        <a:noFill/>
        <a:ln w="6350" cap="flat" cmpd="sng" algn="ctr">
          <a:solidFill>
            <a:srgbClr val="E30613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684FDB-F595-47F8-9D7E-CCBA5AE9F159}">
      <dsp:nvSpPr>
        <dsp:cNvPr id="0" name=""/>
        <dsp:cNvSpPr/>
      </dsp:nvSpPr>
      <dsp:spPr>
        <a:xfrm>
          <a:off x="6380418" y="3422965"/>
          <a:ext cx="2495406" cy="910209"/>
        </a:xfrm>
        <a:prstGeom prst="roundRect">
          <a:avLst/>
        </a:prstGeom>
        <a:noFill/>
        <a:ln w="12700" cap="flat" cmpd="sng" algn="ctr">
          <a:solidFill>
            <a:srgbClr val="E3061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>
              <a:solidFill>
                <a:srgbClr val="402D24"/>
              </a:solidFill>
            </a:rPr>
            <a:t>Personel</a:t>
          </a:r>
        </a:p>
      </dsp:txBody>
      <dsp:txXfrm>
        <a:off x="6424851" y="3467398"/>
        <a:ext cx="2406540" cy="821343"/>
      </dsp:txXfrm>
    </dsp:sp>
    <dsp:sp modelId="{A5B90B26-AFF8-4B44-9B51-5889EACCBBCB}">
      <dsp:nvSpPr>
        <dsp:cNvPr id="0" name=""/>
        <dsp:cNvSpPr/>
      </dsp:nvSpPr>
      <dsp:spPr>
        <a:xfrm>
          <a:off x="3592476" y="634026"/>
          <a:ext cx="4325391" cy="4325391"/>
        </a:xfrm>
        <a:custGeom>
          <a:avLst/>
          <a:gdLst/>
          <a:ahLst/>
          <a:cxnLst/>
          <a:rect l="0" t="0" r="0" b="0"/>
          <a:pathLst>
            <a:path>
              <a:moveTo>
                <a:pt x="3662946" y="3720418"/>
              </a:moveTo>
              <a:arcTo wR="2162695" hR="2162695" stAng="2764602" swAng="5270797"/>
            </a:path>
          </a:pathLst>
        </a:custGeom>
        <a:noFill/>
        <a:ln w="63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1DF5A5-1AFB-4403-9033-A9B5E01AF128}">
      <dsp:nvSpPr>
        <dsp:cNvPr id="0" name=""/>
        <dsp:cNvSpPr/>
      </dsp:nvSpPr>
      <dsp:spPr>
        <a:xfrm>
          <a:off x="2634519" y="3422965"/>
          <a:ext cx="2495406" cy="910209"/>
        </a:xfrm>
        <a:prstGeom prst="roundRect">
          <a:avLst/>
        </a:prstGeom>
        <a:noFill/>
        <a:ln w="12700" cap="flat" cmpd="sng" algn="ctr">
          <a:solidFill>
            <a:srgbClr val="E3061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>
              <a:solidFill>
                <a:srgbClr val="402D24"/>
              </a:solidFill>
            </a:rPr>
            <a:t>Toplum</a:t>
          </a:r>
        </a:p>
      </dsp:txBody>
      <dsp:txXfrm>
        <a:off x="2678952" y="3467398"/>
        <a:ext cx="2406540" cy="821343"/>
      </dsp:txXfrm>
    </dsp:sp>
    <dsp:sp modelId="{5BC3E849-CC02-42B0-907B-8CC86BC9FD36}">
      <dsp:nvSpPr>
        <dsp:cNvPr id="0" name=""/>
        <dsp:cNvSpPr/>
      </dsp:nvSpPr>
      <dsp:spPr>
        <a:xfrm>
          <a:off x="3592476" y="634026"/>
          <a:ext cx="4325391" cy="4325391"/>
        </a:xfrm>
        <a:custGeom>
          <a:avLst/>
          <a:gdLst/>
          <a:ahLst/>
          <a:cxnLst/>
          <a:rect l="0" t="0" r="0" b="0"/>
          <a:pathLst>
            <a:path>
              <a:moveTo>
                <a:pt x="85469" y="2764679"/>
              </a:moveTo>
              <a:arcTo wR="2162695" hR="2162695" stAng="9830299" swAng="4215429"/>
            </a:path>
          </a:pathLst>
        </a:custGeom>
        <a:noFill/>
        <a:ln w="6350" cap="flat" cmpd="sng" algn="ctr">
          <a:solidFill>
            <a:srgbClr val="E30613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66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Belgesi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4465" y="181292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corendonhotels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385" y="1151342"/>
            <a:ext cx="2745105" cy="96710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2701290"/>
            <a:ext cx="4322445" cy="4157980"/>
            <a:chOff x="0" y="4251"/>
            <a:chExt cx="6807" cy="6548"/>
          </a:xfrm>
        </p:grpSpPr>
        <p:sp>
          <p:nvSpPr>
            <p:cNvPr id="7" name="Rectangles 6"/>
            <p:cNvSpPr/>
            <p:nvPr/>
          </p:nvSpPr>
          <p:spPr>
            <a:xfrm>
              <a:off x="0" y="4251"/>
              <a:ext cx="259" cy="6549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s 7"/>
            <p:cNvSpPr/>
            <p:nvPr/>
          </p:nvSpPr>
          <p:spPr>
            <a:xfrm rot="5400000">
              <a:off x="3404" y="7396"/>
              <a:ext cx="259" cy="6549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4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8" t="37028" r="44510" b="37880"/>
          <a:stretch>
            <a:fillRect/>
          </a:stretch>
        </p:blipFill>
        <p:spPr>
          <a:xfrm>
            <a:off x="10335794" y="5003922"/>
            <a:ext cx="1691741" cy="1961801"/>
          </a:xfrm>
          <a:prstGeom prst="rect">
            <a:avLst/>
          </a:prstGeom>
          <a:effectLst>
            <a:outerShdw blurRad="50800" dist="50800" dir="5400000" algn="ctr" rotWithShape="0">
              <a:srgbClr val="CDBDBD">
                <a:alpha val="100000"/>
              </a:srgbClr>
            </a:outerShdw>
          </a:effectLst>
        </p:spPr>
      </p:pic>
      <p:sp>
        <p:nvSpPr>
          <p:cNvPr id="2" name="Text Box 1"/>
          <p:cNvSpPr txBox="1"/>
          <p:nvPr/>
        </p:nvSpPr>
        <p:spPr>
          <a:xfrm>
            <a:off x="7668355" y="1873641"/>
            <a:ext cx="40286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altLang="en-US" sz="2800" i="1" dirty="0">
              <a:solidFill>
                <a:srgbClr val="E30613"/>
              </a:solidFill>
              <a:latin typeface="Trebuchet MS" panose="020B0603020202020204" pitchFamily="34" charset="0"/>
              <a:cs typeface="Segoe Print" panose="02000600000000000000" charset="0"/>
            </a:endParaRPr>
          </a:p>
          <a:p>
            <a:pPr algn="ctr"/>
            <a:endParaRPr lang="tr-TR" altLang="en-US" sz="2800" i="1" dirty="0">
              <a:solidFill>
                <a:srgbClr val="E30613"/>
              </a:solidFill>
              <a:latin typeface="Trebuchet MS" panose="020B0603020202020204" pitchFamily="34" charset="0"/>
              <a:cs typeface="Segoe Print" panose="02000600000000000000" charset="0"/>
            </a:endParaRPr>
          </a:p>
          <a:p>
            <a:pPr algn="ctr"/>
            <a:r>
              <a:rPr lang="tr-TR" altLang="en-US" sz="2800" i="1" dirty="0">
                <a:solidFill>
                  <a:srgbClr val="E30613"/>
                </a:solidFill>
                <a:latin typeface="Trebuchet MS" panose="020B0603020202020204" pitchFamily="34" charset="0"/>
                <a:cs typeface="Segoe Print" panose="02000600000000000000" charset="0"/>
              </a:rPr>
              <a:t>CORENDON PLAYA KEMER</a:t>
            </a:r>
          </a:p>
          <a:p>
            <a:pPr algn="ctr"/>
            <a:r>
              <a:rPr lang="tr-TR" altLang="en-US" sz="2800" i="1" dirty="0">
                <a:solidFill>
                  <a:srgbClr val="E30613"/>
                </a:solidFill>
                <a:latin typeface="Trebuchet MS" panose="020B0603020202020204" pitchFamily="34" charset="0"/>
                <a:cs typeface="Segoe Print" panose="02000600000000000000" charset="0"/>
              </a:rPr>
              <a:t>2022 YILI SÜRDÜRÜLEBİLİRLİK RAPORU</a:t>
            </a:r>
          </a:p>
          <a:p>
            <a:pPr algn="r"/>
            <a:r>
              <a:rPr lang="tr-TR" altLang="en-US" sz="2800" i="1" dirty="0">
                <a:solidFill>
                  <a:srgbClr val="E30613"/>
                </a:solidFill>
                <a:latin typeface="Trebuchet MS" panose="020B0603020202020204" pitchFamily="34" charset="0"/>
                <a:cs typeface="Segoe Print" panose="02000600000000000000" charset="0"/>
              </a:rPr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147F6DA-BD31-4DB1-B269-A093F9AC1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8" y="1151342"/>
            <a:ext cx="7591431" cy="426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9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0564978-C138-470B-BF8A-6074FC0EE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1" y="182598"/>
            <a:ext cx="11863844" cy="6492803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DEĞER YARATMA MODELİMİZ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824770" y="1086096"/>
            <a:ext cx="10542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2800" dirty="0"/>
          </a:p>
          <a:p>
            <a:pPr algn="ctr"/>
            <a:endParaRPr lang="tr-TR" sz="2800" dirty="0"/>
          </a:p>
        </p:txBody>
      </p:sp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E2AD9FCA-2CD5-4398-A848-61B72F5AD9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115958"/>
              </p:ext>
            </p:extLst>
          </p:nvPr>
        </p:nvGraphicFramePr>
        <p:xfrm>
          <a:off x="299710" y="1086096"/>
          <a:ext cx="11510344" cy="5437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Metin kutusu 9">
            <a:extLst>
              <a:ext uri="{FF2B5EF4-FFF2-40B4-BE49-F238E27FC236}">
                <a16:creationId xmlns:a16="http://schemas.microsoft.com/office/drawing/2014/main" id="{8B19D914-C8CD-498D-998D-EFBE9AEA19D6}"/>
              </a:ext>
            </a:extLst>
          </p:cNvPr>
          <p:cNvSpPr txBox="1"/>
          <p:nvPr/>
        </p:nvSpPr>
        <p:spPr>
          <a:xfrm>
            <a:off x="4800556" y="3319354"/>
            <a:ext cx="263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/>
              <a:t>Değer Katma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B6BE034-2DF5-4CB6-9F0C-B6EA8C723FE9}"/>
              </a:ext>
            </a:extLst>
          </p:cNvPr>
          <p:cNvSpPr txBox="1"/>
          <p:nvPr/>
        </p:nvSpPr>
        <p:spPr>
          <a:xfrm>
            <a:off x="1284201" y="1203019"/>
            <a:ext cx="3309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Misafir odaklı hizmet</a:t>
            </a:r>
          </a:p>
          <a:p>
            <a:r>
              <a:rPr lang="tr-TR" sz="2400" dirty="0"/>
              <a:t>Rekabetçi hizmet anlayışı</a:t>
            </a:r>
          </a:p>
          <a:p>
            <a:r>
              <a:rPr lang="tr-TR" sz="2400" dirty="0"/>
              <a:t>Hizmette mükemmellik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520F682-1B8B-4B41-AAA3-57F3F88B27A1}"/>
              </a:ext>
            </a:extLst>
          </p:cNvPr>
          <p:cNvSpPr txBox="1"/>
          <p:nvPr/>
        </p:nvSpPr>
        <p:spPr>
          <a:xfrm>
            <a:off x="299710" y="4954596"/>
            <a:ext cx="35628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Kurumsal yönetim</a:t>
            </a:r>
          </a:p>
          <a:p>
            <a:r>
              <a:rPr lang="tr-TR" sz="2400" dirty="0"/>
              <a:t>Karbon ayak izi</a:t>
            </a:r>
          </a:p>
          <a:p>
            <a:r>
              <a:rPr lang="tr-TR" sz="2400" dirty="0"/>
              <a:t>Topluma üst düzeyde fayda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F7CEE4FD-AD33-4F35-965C-E18D85CDF92F}"/>
              </a:ext>
            </a:extLst>
          </p:cNvPr>
          <p:cNvSpPr txBox="1"/>
          <p:nvPr/>
        </p:nvSpPr>
        <p:spPr>
          <a:xfrm>
            <a:off x="9223514" y="4404468"/>
            <a:ext cx="25865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Yetkinlik, liderlik</a:t>
            </a:r>
          </a:p>
          <a:p>
            <a:r>
              <a:rPr lang="tr-TR" sz="2400" dirty="0"/>
              <a:t>Eğitim</a:t>
            </a:r>
          </a:p>
          <a:p>
            <a:r>
              <a:rPr lang="tr-TR" sz="2400" dirty="0"/>
              <a:t>Sosyal haklar</a:t>
            </a:r>
          </a:p>
          <a:p>
            <a:r>
              <a:rPr lang="tr-TR" sz="2400" dirty="0"/>
              <a:t>Eşitlik</a:t>
            </a:r>
          </a:p>
          <a:p>
            <a:r>
              <a:rPr lang="tr-TR" sz="2400" dirty="0"/>
              <a:t>Yüksek performans</a:t>
            </a:r>
          </a:p>
          <a:p>
            <a:r>
              <a:rPr lang="tr-TR" sz="2400" dirty="0"/>
              <a:t>Ekip kültürü</a:t>
            </a:r>
          </a:p>
        </p:txBody>
      </p:sp>
      <p:pic>
        <p:nvPicPr>
          <p:cNvPr id="41" name="Resim 40">
            <a:extLst>
              <a:ext uri="{FF2B5EF4-FFF2-40B4-BE49-F238E27FC236}">
                <a16:creationId xmlns:a16="http://schemas.microsoft.com/office/drawing/2014/main" id="{9516ABFF-9A68-4D17-8D3C-109FD984AF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01" y="3334082"/>
            <a:ext cx="1080000" cy="1080000"/>
          </a:xfrm>
          <a:prstGeom prst="rect">
            <a:avLst/>
          </a:prstGeom>
        </p:spPr>
      </p:pic>
      <p:pic>
        <p:nvPicPr>
          <p:cNvPr id="42" name="Resim 41">
            <a:extLst>
              <a:ext uri="{FF2B5EF4-FFF2-40B4-BE49-F238E27FC236}">
                <a16:creationId xmlns:a16="http://schemas.microsoft.com/office/drawing/2014/main" id="{457B505C-EB59-4A8A-B466-4B010DDE2F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54" y="3319354"/>
            <a:ext cx="1080000" cy="1080000"/>
          </a:xfrm>
          <a:prstGeom prst="rect">
            <a:avLst/>
          </a:prstGeom>
        </p:spPr>
      </p:pic>
      <p:pic>
        <p:nvPicPr>
          <p:cNvPr id="43" name="Resim 42">
            <a:extLst>
              <a:ext uri="{FF2B5EF4-FFF2-40B4-BE49-F238E27FC236}">
                <a16:creationId xmlns:a16="http://schemas.microsoft.com/office/drawing/2014/main" id="{ED059555-5399-4135-A254-D387CD02EE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19" y="3319354"/>
            <a:ext cx="1080000" cy="1080000"/>
          </a:xfrm>
          <a:prstGeom prst="rect">
            <a:avLst/>
          </a:prstGeom>
        </p:spPr>
      </p:pic>
      <p:pic>
        <p:nvPicPr>
          <p:cNvPr id="44" name="Resim 43">
            <a:extLst>
              <a:ext uri="{FF2B5EF4-FFF2-40B4-BE49-F238E27FC236}">
                <a16:creationId xmlns:a16="http://schemas.microsoft.com/office/drawing/2014/main" id="{DB09C95E-E7A2-4B64-8495-502E2E6D19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21" y="3334082"/>
            <a:ext cx="1080000" cy="1080000"/>
          </a:xfrm>
          <a:prstGeom prst="rect">
            <a:avLst/>
          </a:prstGeom>
        </p:spPr>
      </p:pic>
      <p:pic>
        <p:nvPicPr>
          <p:cNvPr id="45" name="Resim 44">
            <a:extLst>
              <a:ext uri="{FF2B5EF4-FFF2-40B4-BE49-F238E27FC236}">
                <a16:creationId xmlns:a16="http://schemas.microsoft.com/office/drawing/2014/main" id="{F7B549FE-1ECB-4FD1-B647-D9A85DEEE5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053" y="3319354"/>
            <a:ext cx="1080000" cy="1080000"/>
          </a:xfrm>
          <a:prstGeom prst="rect">
            <a:avLst/>
          </a:prstGeom>
        </p:spPr>
      </p:pic>
      <p:pic>
        <p:nvPicPr>
          <p:cNvPr id="47" name="Resim 46">
            <a:extLst>
              <a:ext uri="{FF2B5EF4-FFF2-40B4-BE49-F238E27FC236}">
                <a16:creationId xmlns:a16="http://schemas.microsoft.com/office/drawing/2014/main" id="{97E70E15-CA5E-4154-8D85-88D1ED9005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4079" y="3320268"/>
            <a:ext cx="1079086" cy="1079086"/>
          </a:xfrm>
          <a:prstGeom prst="rect">
            <a:avLst/>
          </a:prstGeom>
        </p:spPr>
      </p:pic>
      <p:pic>
        <p:nvPicPr>
          <p:cNvPr id="49" name="Resim 48">
            <a:extLst>
              <a:ext uri="{FF2B5EF4-FFF2-40B4-BE49-F238E27FC236}">
                <a16:creationId xmlns:a16="http://schemas.microsoft.com/office/drawing/2014/main" id="{02954AA7-AEA7-4A5D-BF1C-1DBD2C09E0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46505" y="1138191"/>
            <a:ext cx="1079086" cy="1079086"/>
          </a:xfrm>
          <a:prstGeom prst="rect">
            <a:avLst/>
          </a:prstGeom>
        </p:spPr>
      </p:pic>
      <p:pic>
        <p:nvPicPr>
          <p:cNvPr id="51" name="Resim 50">
            <a:extLst>
              <a:ext uri="{FF2B5EF4-FFF2-40B4-BE49-F238E27FC236}">
                <a16:creationId xmlns:a16="http://schemas.microsoft.com/office/drawing/2014/main" id="{A664EF7F-3E6A-4EE7-84D8-03F277025C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81958" y="113819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33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İSTİHDAMLARIMIZ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B178539-9213-48C7-A0D3-FFBDF42B314D}"/>
              </a:ext>
            </a:extLst>
          </p:cNvPr>
          <p:cNvSpPr txBox="1"/>
          <p:nvPr/>
        </p:nvSpPr>
        <p:spPr>
          <a:xfrm>
            <a:off x="5601418" y="975210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/>
              <a:t>KADIN / ERKEK</a:t>
            </a:r>
          </a:p>
        </p:txBody>
      </p:sp>
      <p:graphicFrame>
        <p:nvGraphicFramePr>
          <p:cNvPr id="10" name="Grafik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9183073"/>
              </p:ext>
            </p:extLst>
          </p:nvPr>
        </p:nvGraphicFramePr>
        <p:xfrm>
          <a:off x="576574" y="1296251"/>
          <a:ext cx="11233481" cy="5316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1313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İSTİHDAMLARIMIZ</a:t>
            </a:r>
          </a:p>
        </p:txBody>
      </p:sp>
      <p:graphicFrame>
        <p:nvGraphicFramePr>
          <p:cNvPr id="12" name="Grafik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633015"/>
              </p:ext>
            </p:extLst>
          </p:nvPr>
        </p:nvGraphicFramePr>
        <p:xfrm>
          <a:off x="328295" y="1082180"/>
          <a:ext cx="11510345" cy="5452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9658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44950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340827" y="316511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İSTİHDAMLARIMIZ</a:t>
            </a: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0F50CFE9-1FCC-4DEF-8109-6409F9492E67}"/>
              </a:ext>
            </a:extLst>
          </p:cNvPr>
          <p:cNvSpPr txBox="1"/>
          <p:nvPr/>
        </p:nvSpPr>
        <p:spPr>
          <a:xfrm>
            <a:off x="5696199" y="101932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/>
              <a:t>UYRUK</a:t>
            </a:r>
          </a:p>
        </p:txBody>
      </p:sp>
      <p:graphicFrame>
        <p:nvGraphicFramePr>
          <p:cNvPr id="10" name="Grafik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9989294"/>
              </p:ext>
            </p:extLst>
          </p:nvPr>
        </p:nvGraphicFramePr>
        <p:xfrm>
          <a:off x="452846" y="1489167"/>
          <a:ext cx="11225348" cy="5007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7953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76113" y="237960"/>
            <a:ext cx="11864340" cy="645049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314634" y="292037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İSTİHDAMLARIMIZ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840784" y="1579586"/>
            <a:ext cx="105424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600" dirty="0"/>
          </a:p>
          <a:p>
            <a:pPr algn="ctr"/>
            <a:endParaRPr lang="tr-TR" sz="1600" dirty="0"/>
          </a:p>
          <a:p>
            <a:pPr algn="ctr"/>
            <a:endParaRPr lang="tr-TR" sz="1600" dirty="0"/>
          </a:p>
          <a:p>
            <a:pPr algn="ctr"/>
            <a:endParaRPr lang="tr-TR" sz="1600" dirty="0"/>
          </a:p>
          <a:p>
            <a:pPr algn="ctr"/>
            <a:endParaRPr lang="tr-TR" sz="1600" dirty="0"/>
          </a:p>
          <a:p>
            <a:pPr algn="ctr"/>
            <a:endParaRPr lang="tr-TR" sz="1600" dirty="0"/>
          </a:p>
          <a:p>
            <a:pPr algn="ctr"/>
            <a:endParaRPr lang="tr-TR" sz="1600" dirty="0"/>
          </a:p>
          <a:p>
            <a:pPr algn="ctr"/>
            <a:endParaRPr lang="tr-TR" sz="1600" dirty="0"/>
          </a:p>
          <a:p>
            <a:pPr algn="ctr"/>
            <a:endParaRPr lang="tr-TR" sz="1600" dirty="0"/>
          </a:p>
          <a:p>
            <a:pPr algn="ctr"/>
            <a:endParaRPr lang="tr-TR" sz="1600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8A5C9EB-CBAE-4FEA-A10D-32224DE2B0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9614" y="37965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sz="1600" dirty="0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B5171AAC-7B12-4681-B700-1DB765FF2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23" y="1626042"/>
            <a:ext cx="10690719" cy="4899304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2776178" y="5453181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362</a:t>
            </a:r>
          </a:p>
        </p:txBody>
      </p:sp>
      <p:sp>
        <p:nvSpPr>
          <p:cNvPr id="59" name="Metin kutusu 58">
            <a:extLst>
              <a:ext uri="{FF2B5EF4-FFF2-40B4-BE49-F238E27FC236}">
                <a16:creationId xmlns:a16="http://schemas.microsoft.com/office/drawing/2014/main" id="{030D4807-F63B-4C1C-BD1C-A97167F2B846}"/>
              </a:ext>
            </a:extLst>
          </p:cNvPr>
          <p:cNvSpPr txBox="1"/>
          <p:nvPr/>
        </p:nvSpPr>
        <p:spPr>
          <a:xfrm>
            <a:off x="9891098" y="5862044"/>
            <a:ext cx="1315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Diğer</a:t>
            </a:r>
            <a:r>
              <a:rPr lang="tr-TR" sz="16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tr-TR" sz="1600" b="1" dirty="0">
                <a:solidFill>
                  <a:srgbClr val="FF0000"/>
                </a:solidFill>
              </a:rPr>
              <a:t>163</a:t>
            </a:r>
          </a:p>
        </p:txBody>
      </p:sp>
      <p:sp>
        <p:nvSpPr>
          <p:cNvPr id="60" name="Metin kutusu 59">
            <a:extLst>
              <a:ext uri="{FF2B5EF4-FFF2-40B4-BE49-F238E27FC236}">
                <a16:creationId xmlns:a16="http://schemas.microsoft.com/office/drawing/2014/main" id="{DEFE7979-90AD-4B46-A305-BAEAD300F304}"/>
              </a:ext>
            </a:extLst>
          </p:cNvPr>
          <p:cNvSpPr txBox="1"/>
          <p:nvPr/>
        </p:nvSpPr>
        <p:spPr>
          <a:xfrm>
            <a:off x="808863" y="5853388"/>
            <a:ext cx="1315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Toplam Sayı</a:t>
            </a:r>
            <a:r>
              <a:rPr lang="tr-TR" sz="16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tr-TR" sz="1600" b="1" dirty="0">
                <a:solidFill>
                  <a:srgbClr val="FF0000"/>
                </a:solidFill>
              </a:rPr>
              <a:t>525</a:t>
            </a:r>
          </a:p>
        </p:txBody>
      </p:sp>
      <p:sp>
        <p:nvSpPr>
          <p:cNvPr id="79" name="Metin kutusu 78">
            <a:extLst>
              <a:ext uri="{FF2B5EF4-FFF2-40B4-BE49-F238E27FC236}">
                <a16:creationId xmlns:a16="http://schemas.microsoft.com/office/drawing/2014/main" id="{FA2635FC-C30D-4C86-BB33-31E03656879D}"/>
              </a:ext>
            </a:extLst>
          </p:cNvPr>
          <p:cNvSpPr txBox="1"/>
          <p:nvPr/>
        </p:nvSpPr>
        <p:spPr>
          <a:xfrm>
            <a:off x="5178620" y="1141169"/>
            <a:ext cx="1445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/>
              <a:t>YERLEŞİM YERİ</a:t>
            </a:r>
          </a:p>
        </p:txBody>
      </p:sp>
      <p:sp>
        <p:nvSpPr>
          <p:cNvPr id="78" name="Metin kutusu 77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2224146" y="4101394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3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80" name="Metin kutusu 79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7714101" y="4757813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3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81" name="Metin kutusu 80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5034189" y="4426479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1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82" name="Metin kutusu 81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5978503" y="27057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22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83" name="Metin kutusu 82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4326031" y="341530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10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84" name="Metin kutusu 83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1758631" y="3016705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3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85" name="Metin kutusu 84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9373009" y="4519875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4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86" name="Metin kutusu 85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2941073" y="3132817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1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87" name="Metin kutusu 86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3065456" y="4757813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2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88" name="Metin kutusu 87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2546768" y="4574537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3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89" name="Metin kutusu 88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9084147" y="4116597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2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90" name="Metin kutusu 89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7917070" y="4015217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3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91" name="Metin kutusu 90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9363675" y="2744859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3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92" name="Metin kutusu 91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3817720" y="3540589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2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93" name="Metin kutusu 92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7229979" y="5055321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1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94" name="Metin kutusu 93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6552421" y="5539295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6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95" name="Metin kutusu 94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3535120" y="4404225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3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96" name="Metin kutusu 95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2233932" y="2160084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8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97" name="Metin kutusu 96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1838096" y="4356901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7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98" name="Metin kutusu 97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6875944" y="4307604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3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99" name="Metin kutusu 98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6278242" y="3910855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1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00" name="Metin kutusu 99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5209946" y="3226496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1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01" name="Metin kutusu 100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1612412" y="1674770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1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02" name="Metin kutusu 101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3209249" y="2309612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2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03" name="Metin kutusu 102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4395806" y="4151333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3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04" name="Metin kutusu 103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6074564" y="5188754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4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05" name="Metin kutusu 104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8881570" y="4954520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2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06" name="Metin kutusu 105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4925735" y="5743042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1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07" name="Metin kutusu 106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2557121" y="5481141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2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08" name="Metin kutusu 107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7298813" y="2611234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5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09" name="Metin kutusu 108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6595073" y="5198380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4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10" name="Metin kutusu 109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6187068" y="2073740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1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11" name="Metin kutusu 110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9633442" y="4325851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2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12" name="Metin kutusu 111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7055423" y="3649219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6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13" name="Metin kutusu 112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8317993" y="47057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23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14" name="Metin kutusu 113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10447512" y="4578909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3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15" name="Metin kutusu 114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1531375" y="2377351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2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16" name="Metin kutusu 115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6786596" y="2719275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2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17" name="Metin kutusu 116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10594510" y="3670825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7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  <p:sp>
        <p:nvSpPr>
          <p:cNvPr id="118" name="Metin kutusu 117">
            <a:extLst>
              <a:ext uri="{FF2B5EF4-FFF2-40B4-BE49-F238E27FC236}">
                <a16:creationId xmlns:a16="http://schemas.microsoft.com/office/drawing/2014/main" id="{BD880566-D0CE-4EBB-91DE-0FCAC0870899}"/>
              </a:ext>
            </a:extLst>
          </p:cNvPr>
          <p:cNvSpPr txBox="1"/>
          <p:nvPr/>
        </p:nvSpPr>
        <p:spPr>
          <a:xfrm>
            <a:off x="4026997" y="2148506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1</a:t>
            </a:r>
          </a:p>
          <a:p>
            <a:endParaRPr lang="tr-T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69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EĞİTİMLERİMİZ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508883" y="1030154"/>
            <a:ext cx="10858347" cy="4430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2800" dirty="0"/>
          </a:p>
          <a:p>
            <a:pPr algn="ctr"/>
            <a:endParaRPr lang="tr-TR" sz="2800" dirty="0"/>
          </a:p>
          <a:p>
            <a:pPr algn="ctr"/>
            <a:endParaRPr lang="tr-TR" sz="2800" dirty="0"/>
          </a:p>
          <a:p>
            <a:pPr algn="ctr"/>
            <a:endParaRPr lang="tr-TR" sz="2800" dirty="0"/>
          </a:p>
          <a:p>
            <a:pPr algn="ctr"/>
            <a:endParaRPr lang="tr-TR" sz="2800" dirty="0"/>
          </a:p>
          <a:p>
            <a:pPr algn="ctr"/>
            <a:endParaRPr lang="tr-TR" sz="2800" dirty="0"/>
          </a:p>
          <a:p>
            <a:pPr algn="ctr"/>
            <a:endParaRPr lang="tr-TR" sz="2800" dirty="0"/>
          </a:p>
          <a:p>
            <a:pPr algn="ctr"/>
            <a:endParaRPr lang="tr-TR" sz="2800" dirty="0"/>
          </a:p>
          <a:p>
            <a:pPr algn="ctr"/>
            <a:endParaRPr lang="tr-TR" sz="2800" dirty="0"/>
          </a:p>
          <a:p>
            <a:pPr algn="ctr"/>
            <a:endParaRPr lang="tr-TR" sz="2800" dirty="0"/>
          </a:p>
        </p:txBody>
      </p:sp>
      <p:graphicFrame>
        <p:nvGraphicFramePr>
          <p:cNvPr id="12" name="Grafik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911442"/>
              </p:ext>
            </p:extLst>
          </p:nvPr>
        </p:nvGraphicFramePr>
        <p:xfrm>
          <a:off x="445414" y="947762"/>
          <a:ext cx="11301172" cy="5604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8350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ÇEVRE ÜZERİNDEKİ ETKİLERİMİZ</a:t>
            </a:r>
          </a:p>
        </p:txBody>
      </p:sp>
      <p:graphicFrame>
        <p:nvGraphicFramePr>
          <p:cNvPr id="12" name="Grafik 11">
            <a:extLst>
              <a:ext uri="{FF2B5EF4-FFF2-40B4-BE49-F238E27FC236}">
                <a16:creationId xmlns:a16="http://schemas.microsoft.com/office/drawing/2014/main" id="{2179EE87-182F-463F-8370-7C7B312DCF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7854954"/>
              </p:ext>
            </p:extLst>
          </p:nvPr>
        </p:nvGraphicFramePr>
        <p:xfrm>
          <a:off x="328295" y="1140903"/>
          <a:ext cx="11481760" cy="5472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4877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174"/>
            <a:endParaRPr lang="tr-TR" sz="2400" dirty="0">
              <a:solidFill>
                <a:schemeClr val="tx1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ÇALIŞMA HAYATIMIZ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0C1F1092-B2E4-4636-A258-EDE8691B9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86" y="1702260"/>
            <a:ext cx="3092122" cy="4371489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E6994701-5F4F-49FB-806C-7ACDC3793BAA}"/>
              </a:ext>
            </a:extLst>
          </p:cNvPr>
          <p:cNvSpPr txBox="1"/>
          <p:nvPr/>
        </p:nvSpPr>
        <p:spPr>
          <a:xfrm>
            <a:off x="666572" y="1333144"/>
            <a:ext cx="74825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Corendon Hotels &amp; Resorts tüm personeline dil sınavına girme hakkı tanır.</a:t>
            </a:r>
          </a:p>
          <a:p>
            <a:endParaRPr lang="tr-TR" dirty="0"/>
          </a:p>
          <a:p>
            <a:r>
              <a:rPr lang="tr-TR" dirty="0"/>
              <a:t>Ana dilleri dışında bildikleri İngilizce, Rusça, Almanca, Fransızca, </a:t>
            </a:r>
            <a:r>
              <a:rPr lang="tr-TR" dirty="0" err="1"/>
              <a:t>Flemenkçe</a:t>
            </a:r>
            <a:r>
              <a:rPr lang="tr-TR" dirty="0"/>
              <a:t> ve Türkçe dillerinde için başarı seviyesine göre her personel dil tazminatından faydalanır.</a:t>
            </a:r>
          </a:p>
        </p:txBody>
      </p:sp>
    </p:spTree>
    <p:extLst>
      <p:ext uri="{BB962C8B-B14F-4D97-AF65-F5344CB8AC3E}">
        <p14:creationId xmlns:p14="http://schemas.microsoft.com/office/powerpoint/2010/main" val="1349589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ÇEVRE ÜZERİNDEKİ ETKİLERİMİZ</a:t>
            </a:r>
          </a:p>
        </p:txBody>
      </p:sp>
      <p:graphicFrame>
        <p:nvGraphicFramePr>
          <p:cNvPr id="10" name="Grafik 9">
            <a:extLst>
              <a:ext uri="{FF2B5EF4-FFF2-40B4-BE49-F238E27FC236}">
                <a16:creationId xmlns:a16="http://schemas.microsoft.com/office/drawing/2014/main" id="{C5010F90-D147-44DD-8B99-83C2D7C41E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522305"/>
              </p:ext>
            </p:extLst>
          </p:nvPr>
        </p:nvGraphicFramePr>
        <p:xfrm>
          <a:off x="328295" y="1241571"/>
          <a:ext cx="11481760" cy="5301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8751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ÇEVRE ÜZERİNDEKİ ETKİLERİMİZ</a:t>
            </a:r>
          </a:p>
        </p:txBody>
      </p:sp>
      <p:graphicFrame>
        <p:nvGraphicFramePr>
          <p:cNvPr id="12" name="Grafik 11">
            <a:extLst>
              <a:ext uri="{FF2B5EF4-FFF2-40B4-BE49-F238E27FC236}">
                <a16:creationId xmlns:a16="http://schemas.microsoft.com/office/drawing/2014/main" id="{FC22C955-2FE8-4711-9F6A-777A0FE4A9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2915515"/>
              </p:ext>
            </p:extLst>
          </p:nvPr>
        </p:nvGraphicFramePr>
        <p:xfrm>
          <a:off x="394283" y="1182848"/>
          <a:ext cx="11415772" cy="5475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47189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340827" y="275526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İÇİNDEKİLER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108C818-2B15-4B68-A001-64DC40EF8644}"/>
              </a:ext>
            </a:extLst>
          </p:cNvPr>
          <p:cNvSpPr txBox="1"/>
          <p:nvPr/>
        </p:nvSpPr>
        <p:spPr>
          <a:xfrm>
            <a:off x="562586" y="1304013"/>
            <a:ext cx="104817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174"/>
            <a:r>
              <a:rPr lang="tr-TR" sz="2400" dirty="0">
                <a:solidFill>
                  <a:prstClr val="black"/>
                </a:solidFill>
              </a:rPr>
              <a:t>Biz Kimiz</a:t>
            </a:r>
          </a:p>
          <a:p>
            <a:pPr lvl="0" defTabSz="914174"/>
            <a:r>
              <a:rPr lang="tr-TR" sz="2400" dirty="0">
                <a:solidFill>
                  <a:prstClr val="black"/>
                </a:solidFill>
              </a:rPr>
              <a:t>Entegre Kalite Politikamız</a:t>
            </a:r>
          </a:p>
          <a:p>
            <a:pPr lvl="0" defTabSz="914174"/>
            <a:r>
              <a:rPr lang="tr-TR" sz="2400" dirty="0">
                <a:solidFill>
                  <a:prstClr val="black"/>
                </a:solidFill>
              </a:rPr>
              <a:t>Sürdürülebilirlik Politikalarımız</a:t>
            </a:r>
          </a:p>
          <a:p>
            <a:pPr lvl="0" defTabSz="914174"/>
            <a:r>
              <a:rPr lang="tr-TR" sz="2400" dirty="0">
                <a:solidFill>
                  <a:prstClr val="black"/>
                </a:solidFill>
              </a:rPr>
              <a:t>Kilometre Taşlarımız</a:t>
            </a:r>
          </a:p>
          <a:p>
            <a:pPr lvl="0" defTabSz="914174"/>
            <a:r>
              <a:rPr lang="tr-TR" sz="2400" dirty="0">
                <a:solidFill>
                  <a:prstClr val="black"/>
                </a:solidFill>
              </a:rPr>
              <a:t>Değer Yaratma Modelimiz</a:t>
            </a:r>
          </a:p>
          <a:p>
            <a:pPr lvl="0" defTabSz="914174"/>
            <a:r>
              <a:rPr lang="tr-TR" sz="2400" dirty="0">
                <a:solidFill>
                  <a:prstClr val="black"/>
                </a:solidFill>
              </a:rPr>
              <a:t>İstihdamlarımız</a:t>
            </a:r>
          </a:p>
          <a:p>
            <a:pPr marL="342900" lvl="0" indent="-342900" defTabSz="914174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</a:rPr>
              <a:t>Kadın / Erkek</a:t>
            </a:r>
          </a:p>
          <a:p>
            <a:pPr marL="342900" lvl="0" indent="-342900" defTabSz="914174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</a:rPr>
              <a:t>Yaş Aralığı</a:t>
            </a:r>
          </a:p>
          <a:p>
            <a:pPr marL="342900" lvl="0" indent="-342900" defTabSz="914174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</a:rPr>
              <a:t>Uyruk</a:t>
            </a:r>
          </a:p>
          <a:p>
            <a:pPr marL="342900" lvl="0" indent="-342900" defTabSz="914174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</a:rPr>
              <a:t>Yerleşim Yeri</a:t>
            </a:r>
          </a:p>
          <a:p>
            <a:pPr marL="342900" lvl="0" indent="-342900" defTabSz="914174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</a:rPr>
              <a:t>Yerel İstihdam Oranı</a:t>
            </a:r>
          </a:p>
          <a:p>
            <a:pPr defTabSz="914174"/>
            <a:r>
              <a:rPr lang="tr-TR" sz="2400" dirty="0">
                <a:solidFill>
                  <a:prstClr val="black"/>
                </a:solidFill>
              </a:rPr>
              <a:t>Eğitimlerimiz</a:t>
            </a:r>
          </a:p>
          <a:p>
            <a:pPr lvl="0" defTabSz="914174"/>
            <a:endParaRPr lang="tr-TR" sz="2400" dirty="0">
              <a:solidFill>
                <a:prstClr val="black"/>
              </a:solidFill>
            </a:endParaRPr>
          </a:p>
          <a:p>
            <a:pPr marL="342900" lvl="0" indent="-342900" defTabSz="914174">
              <a:buFont typeface="Arial" panose="020B0604020202020204" pitchFamily="34" charset="0"/>
              <a:buChar char="•"/>
            </a:pPr>
            <a:endParaRPr lang="tr-T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60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ÇEVRE ÜZERİNDEKİ ETKİLERİMİZ</a:t>
            </a:r>
          </a:p>
        </p:txBody>
      </p:sp>
      <p:graphicFrame>
        <p:nvGraphicFramePr>
          <p:cNvPr id="12" name="Grafik 11">
            <a:extLst>
              <a:ext uri="{FF2B5EF4-FFF2-40B4-BE49-F238E27FC236}">
                <a16:creationId xmlns:a16="http://schemas.microsoft.com/office/drawing/2014/main" id="{4508CEA6-46DD-4587-AB50-BEF9A6AA71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5007346"/>
              </p:ext>
            </p:extLst>
          </p:nvPr>
        </p:nvGraphicFramePr>
        <p:xfrm>
          <a:off x="411061" y="1191238"/>
          <a:ext cx="11398994" cy="5327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2456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ÇEVRE ÜZERİNDEKİ ETKİLERİMİZ</a:t>
            </a:r>
          </a:p>
        </p:txBody>
      </p:sp>
      <p:graphicFrame>
        <p:nvGraphicFramePr>
          <p:cNvPr id="10" name="Grafik 9">
            <a:extLst>
              <a:ext uri="{FF2B5EF4-FFF2-40B4-BE49-F238E27FC236}">
                <a16:creationId xmlns:a16="http://schemas.microsoft.com/office/drawing/2014/main" id="{6A0C76CD-49DD-428B-A038-3E4D0FE828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1011282"/>
              </p:ext>
            </p:extLst>
          </p:nvPr>
        </p:nvGraphicFramePr>
        <p:xfrm>
          <a:off x="415637" y="1246909"/>
          <a:ext cx="11294918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3223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ÇEVRE ÜZERİNDEKİ ETKİLERİMİZ</a:t>
            </a:r>
          </a:p>
        </p:txBody>
      </p:sp>
      <p:graphicFrame>
        <p:nvGraphicFramePr>
          <p:cNvPr id="6" name="Grafik 5">
            <a:extLst>
              <a:ext uri="{FF2B5EF4-FFF2-40B4-BE49-F238E27FC236}">
                <a16:creationId xmlns:a16="http://schemas.microsoft.com/office/drawing/2014/main" id="{4FA60C70-9FCF-40B4-B694-66B191AA68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3188351"/>
              </p:ext>
            </p:extLst>
          </p:nvPr>
        </p:nvGraphicFramePr>
        <p:xfrm>
          <a:off x="436418" y="1163781"/>
          <a:ext cx="11294917" cy="5299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8586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181292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GERİ KAZANIMLAR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4789695" y="3845126"/>
            <a:ext cx="105424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F325D89-422A-40DC-B43C-E927EA610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3" y="1813704"/>
            <a:ext cx="5752966" cy="360360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F5B7204B-D0C8-443C-B37D-FDF9E26DD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74" y="1831828"/>
            <a:ext cx="5328683" cy="36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09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181292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GERİ KAZANIMLAR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4789695" y="3845126"/>
            <a:ext cx="105424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8360464-0271-445C-B99E-777FCF12A1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17" y="1845408"/>
            <a:ext cx="5059765" cy="360360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ADD86F00-A6F2-4A93-B9A8-12F47387F0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78" y="1845408"/>
            <a:ext cx="4949151" cy="36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72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44950"/>
            <a:ext cx="11864340" cy="645049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340828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TEDARİK ZİNCİRİMİZ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299709" y="1059592"/>
            <a:ext cx="11510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prstClr val="black"/>
                </a:solidFill>
              </a:rPr>
              <a:t>Yerel ticari kalkınmayı destekliyor, tedarik ağımızı bölgesel olarak büyütüyoruz.</a:t>
            </a:r>
          </a:p>
        </p:txBody>
      </p:sp>
      <p:graphicFrame>
        <p:nvGraphicFramePr>
          <p:cNvPr id="12" name="Grafik 11">
            <a:extLst>
              <a:ext uri="{FF2B5EF4-FFF2-40B4-BE49-F238E27FC236}">
                <a16:creationId xmlns:a16="http://schemas.microsoft.com/office/drawing/2014/main" id="{0300E5FA-352F-4AFC-A9B8-B283D7CF59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040460"/>
              </p:ext>
            </p:extLst>
          </p:nvPr>
        </p:nvGraphicFramePr>
        <p:xfrm>
          <a:off x="747423" y="1762405"/>
          <a:ext cx="10980751" cy="3906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8293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4861C26-34B0-477A-9DF6-AEC12920A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80" y="227859"/>
            <a:ext cx="11863844" cy="6450127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342399" y="298986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SOSYAL SORUMLULUKLARIMIZ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FC433E3F-4854-4EAB-987E-A880CCF3F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563" y="1076997"/>
            <a:ext cx="7698419" cy="562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5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4861C26-34B0-477A-9DF6-AEC12920A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80" y="227859"/>
            <a:ext cx="11863844" cy="6450127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342399" y="298986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SOSYAL SORUMLULUKLARIMIZ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8C86CC4-A5D9-43DF-B372-D00009AE6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109" y="1093928"/>
            <a:ext cx="8843900" cy="558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23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4861C26-34B0-477A-9DF6-AEC12920A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" y="203936"/>
            <a:ext cx="11863844" cy="6450127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342399" y="298986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SOSYAL SORUMLULUKLARIMIZ</a:t>
            </a: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F09B0F3A-4381-47D2-91AA-ACB511779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005" y="1077973"/>
            <a:ext cx="8765494" cy="553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79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4861C26-34B0-477A-9DF6-AEC12920A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86" y="245313"/>
            <a:ext cx="11863844" cy="6450127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342399" y="298986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SOSYAL SORUMLULUKLARIMIZ</a:t>
            </a:r>
          </a:p>
        </p:txBody>
      </p:sp>
      <p:pic>
        <p:nvPicPr>
          <p:cNvPr id="21" name="Resim 20">
            <a:extLst>
              <a:ext uri="{FF2B5EF4-FFF2-40B4-BE49-F238E27FC236}">
                <a16:creationId xmlns:a16="http://schemas.microsoft.com/office/drawing/2014/main" id="{2CDAD08A-D840-49D5-B243-B727E4BA9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445" y="1082889"/>
            <a:ext cx="8493109" cy="561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75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340827" y="275526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İÇİNDEKİLER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108C818-2B15-4B68-A001-64DC40EF8644}"/>
              </a:ext>
            </a:extLst>
          </p:cNvPr>
          <p:cNvSpPr txBox="1"/>
          <p:nvPr/>
        </p:nvSpPr>
        <p:spPr>
          <a:xfrm>
            <a:off x="752537" y="1359545"/>
            <a:ext cx="1109863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174"/>
            <a:r>
              <a:rPr lang="tr-TR" sz="2400" dirty="0">
                <a:solidFill>
                  <a:prstClr val="black"/>
                </a:solidFill>
              </a:rPr>
              <a:t>Çalışma Hayatımız </a:t>
            </a:r>
          </a:p>
          <a:p>
            <a:pPr lvl="0" defTabSz="914174"/>
            <a:r>
              <a:rPr lang="tr-TR" sz="2400" dirty="0">
                <a:solidFill>
                  <a:prstClr val="black"/>
                </a:solidFill>
              </a:rPr>
              <a:t>Çevre Üzerindeki Etkilerimiz</a:t>
            </a:r>
          </a:p>
          <a:p>
            <a:pPr marL="342900" lvl="0" indent="-342900" defTabSz="914174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</a:rPr>
              <a:t>Kişi Başı Enerji Tüketimi</a:t>
            </a:r>
          </a:p>
          <a:p>
            <a:pPr marL="342900" lvl="0" indent="-342900" defTabSz="914174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</a:rPr>
              <a:t>Kişi Başı Kat Hizmetleri Kimyasal Tüketimi</a:t>
            </a:r>
          </a:p>
          <a:p>
            <a:pPr marL="342900" lvl="0" indent="-342900" defTabSz="914174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</a:rPr>
              <a:t>Kişi Başı Diğer Kimyasal Tüketimi</a:t>
            </a:r>
          </a:p>
          <a:p>
            <a:pPr marL="342900" indent="-342900" defTabSz="914174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</a:rPr>
              <a:t>Kişi Başı Yakıt Tüketimi</a:t>
            </a:r>
          </a:p>
          <a:p>
            <a:pPr marL="342900" indent="-342900" defTabSz="914174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</a:rPr>
              <a:t>Kişi Başı Ambalaj Atığı Üretimi</a:t>
            </a:r>
          </a:p>
          <a:p>
            <a:pPr marL="342900" indent="-342900" defTabSz="914174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</a:rPr>
              <a:t>Kişi Başı Tehlikeli Atık Üretimi</a:t>
            </a:r>
          </a:p>
          <a:p>
            <a:pPr marL="342900" indent="-342900" defTabSz="914174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</a:rPr>
              <a:t>Geri Kazanımlar</a:t>
            </a:r>
          </a:p>
          <a:p>
            <a:pPr defTabSz="914174"/>
            <a:r>
              <a:rPr lang="tr-TR" sz="2400" dirty="0">
                <a:solidFill>
                  <a:prstClr val="black"/>
                </a:solidFill>
              </a:rPr>
              <a:t>Tedarik Zincirimiz</a:t>
            </a:r>
          </a:p>
          <a:p>
            <a:pPr defTabSz="914174"/>
            <a:r>
              <a:rPr lang="tr-TR" sz="2400" dirty="0">
                <a:solidFill>
                  <a:prstClr val="black"/>
                </a:solidFill>
              </a:rPr>
              <a:t>Kültürel Faaliyetlerimiz</a:t>
            </a:r>
          </a:p>
          <a:p>
            <a:pPr defTabSz="914174"/>
            <a:r>
              <a:rPr lang="tr-TR" sz="2400" dirty="0">
                <a:solidFill>
                  <a:prstClr val="black"/>
                </a:solidFill>
              </a:rPr>
              <a:t>Sosyal Sorumluluk Projelerimiz</a:t>
            </a:r>
          </a:p>
          <a:p>
            <a:pPr defTabSz="914174"/>
            <a:r>
              <a:rPr lang="tr-TR" sz="2400" dirty="0">
                <a:solidFill>
                  <a:prstClr val="black"/>
                </a:solidFill>
              </a:rPr>
              <a:t>Sürdürülebilirlik Uygulamalarımız</a:t>
            </a:r>
          </a:p>
        </p:txBody>
      </p:sp>
    </p:spTree>
    <p:extLst>
      <p:ext uri="{BB962C8B-B14F-4D97-AF65-F5344CB8AC3E}">
        <p14:creationId xmlns:p14="http://schemas.microsoft.com/office/powerpoint/2010/main" val="2858260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340828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SÜRDÜRÜLEBİLİRLİK UYGULAMALARIMIZ</a:t>
            </a:r>
          </a:p>
        </p:txBody>
      </p:sp>
      <p:graphicFrame>
        <p:nvGraphicFramePr>
          <p:cNvPr id="2" name="Tablo 3">
            <a:extLst>
              <a:ext uri="{FF2B5EF4-FFF2-40B4-BE49-F238E27FC236}">
                <a16:creationId xmlns:a16="http://schemas.microsoft.com/office/drawing/2014/main" id="{54DDECD6-AE39-4668-9061-D5C499C6D1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96468"/>
              </p:ext>
            </p:extLst>
          </p:nvPr>
        </p:nvGraphicFramePr>
        <p:xfrm>
          <a:off x="388777" y="992689"/>
          <a:ext cx="11414445" cy="515051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414445">
                  <a:extLst>
                    <a:ext uri="{9D8B030D-6E8A-4147-A177-3AD203B41FA5}">
                      <a16:colId xmlns:a16="http://schemas.microsoft.com/office/drawing/2014/main" val="371307786"/>
                    </a:ext>
                  </a:extLst>
                </a:gridCol>
              </a:tblGrid>
              <a:tr h="458606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/>
                        <a:t>TEKNİK SERVİS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6595304"/>
                  </a:ext>
                </a:extLst>
              </a:tr>
              <a:tr h="68874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r-T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Yıllık 9000 </a:t>
                      </a:r>
                      <a:r>
                        <a:rPr lang="tr-T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lt</a:t>
                      </a:r>
                      <a:r>
                        <a:rPr lang="tr-T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dökme klor, 8000 </a:t>
                      </a:r>
                      <a:r>
                        <a:rPr lang="tr-T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lt</a:t>
                      </a:r>
                      <a:r>
                        <a:rPr lang="tr-T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dökme </a:t>
                      </a:r>
                      <a:r>
                        <a:rPr lang="tr-T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pH</a:t>
                      </a:r>
                      <a:r>
                        <a:rPr lang="tr-T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düşürücü kullanılarak 680*25 kg </a:t>
                      </a:r>
                      <a:r>
                        <a:rPr lang="tr-T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kontamine</a:t>
                      </a:r>
                      <a:r>
                        <a:rPr lang="tr-T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atık oluşumu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tr-T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engellenmektedir.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0640204"/>
                  </a:ext>
                </a:extLst>
              </a:tr>
              <a:tr h="465213">
                <a:tc>
                  <a:txBody>
                    <a:bodyPr/>
                    <a:lstStyle/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Lojmana gün ısı panelleri takılarak sıcak su ihtiyacı gün ısı ile sağlanmaktadır.</a:t>
                      </a:r>
                    </a:p>
                  </a:txBody>
                  <a:tcPr marL="9213" marR="9213" marT="9213" marB="44224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5015019"/>
                  </a:ext>
                </a:extLst>
              </a:tr>
              <a:tr h="394100">
                <a:tc>
                  <a:txBody>
                    <a:bodyPr/>
                    <a:lstStyle/>
                    <a:p>
                      <a:pPr marL="342900" indent="-342900" algn="l" fontAlgn="t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Misafir odaları balkon kapılarında </a:t>
                      </a:r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switch</a:t>
                      </a: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kullanılarak, enerji tasarrufu sağlanmaktadır.</a:t>
                      </a:r>
                    </a:p>
                  </a:txBody>
                  <a:tcPr marL="9213" marR="9213" marT="9213" marB="4422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414261"/>
                  </a:ext>
                </a:extLst>
              </a:tr>
              <a:tr h="465213">
                <a:tc>
                  <a:txBody>
                    <a:bodyPr/>
                    <a:lstStyle/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Misafir odalarında tüm </a:t>
                      </a:r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split</a:t>
                      </a: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klimalarda enerji tasarrufu sağlamak amaçlı merkezi sisteme geçilmiştir. (2019)</a:t>
                      </a:r>
                    </a:p>
                  </a:txBody>
                  <a:tcPr marL="9213" marR="9213" marT="9213" marB="44224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667315"/>
                  </a:ext>
                </a:extLst>
              </a:tr>
              <a:tr h="465213">
                <a:tc>
                  <a:txBody>
                    <a:bodyPr/>
                    <a:lstStyle/>
                    <a:p>
                      <a:pPr marL="342900" indent="-342900" algn="l" fontAlgn="t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Barbekü dumanı </a:t>
                      </a:r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filtrasyon</a:t>
                      </a: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sistemi yapılarak sera gazı salınımı azaltılmıştır. (2020)</a:t>
                      </a:r>
                    </a:p>
                  </a:txBody>
                  <a:tcPr marL="9213" marR="9213" marT="9213" marB="4422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3979130"/>
                  </a:ext>
                </a:extLst>
              </a:tr>
              <a:tr h="453757">
                <a:tc>
                  <a:txBody>
                    <a:bodyPr/>
                    <a:lstStyle/>
                    <a:p>
                      <a:pPr marL="342900" indent="-342900" algn="l" fontAlgn="t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Ortak kullanım alanlarında sensörlü bataryaya geçilerek su tüketimi azaltılmıştır. (2020)</a:t>
                      </a:r>
                    </a:p>
                  </a:txBody>
                  <a:tcPr marL="9213" marR="9213" marT="9213" marB="4422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6879261"/>
                  </a:ext>
                </a:extLst>
              </a:tr>
              <a:tr h="457805">
                <a:tc>
                  <a:txBody>
                    <a:bodyPr/>
                    <a:lstStyle/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Gün batımından gün doğumuna kadar sıcaklık farklarının azaldığı dönemlerde genel alan soğutmaları</a:t>
                      </a:r>
                    </a:p>
                    <a:p>
                      <a:pPr marL="0" indent="0" algn="l" fontAlgn="b">
                        <a:buFont typeface="Wingdings" panose="05000000000000000000" pitchFamily="2" charset="2"/>
                        <a:buNone/>
                      </a:pP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kapatılarak tasarruf sağlanmaktadır.</a:t>
                      </a:r>
                    </a:p>
                  </a:txBody>
                  <a:tcPr marL="9213" marR="9213" marT="9213" marB="44224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2799452"/>
                  </a:ext>
                </a:extLst>
              </a:tr>
              <a:tr h="465213">
                <a:tc>
                  <a:txBody>
                    <a:bodyPr/>
                    <a:lstStyle/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Koridorlarda atlamalı aydınlatma sistemi kullanılarak yılda 4500 </a:t>
                      </a:r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kw</a:t>
                      </a: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/saat eş yaşlanma sağlanmaktadır.</a:t>
                      </a:r>
                    </a:p>
                  </a:txBody>
                  <a:tcPr marL="9213" marR="9213" marT="9213" marB="44224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9550712"/>
                  </a:ext>
                </a:extLst>
              </a:tr>
              <a:tr h="45757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yılı temmuz ayı itibariyle çift terim tarifeye geçilmiş olup 2022 yıl sonuna kadar 50.000 </a:t>
                      </a:r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kw</a:t>
                      </a: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/saat kadar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enerji tasarrufu sağlanacaktır.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8953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64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340828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SÜRDÜRÜLEBİLİRLİK UYGULAMALARIMIZ</a:t>
            </a:r>
          </a:p>
        </p:txBody>
      </p:sp>
      <p:graphicFrame>
        <p:nvGraphicFramePr>
          <p:cNvPr id="2" name="Tablo 3">
            <a:extLst>
              <a:ext uri="{FF2B5EF4-FFF2-40B4-BE49-F238E27FC236}">
                <a16:creationId xmlns:a16="http://schemas.microsoft.com/office/drawing/2014/main" id="{54DDECD6-AE39-4668-9061-D5C499C6D1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419923"/>
              </p:ext>
            </p:extLst>
          </p:nvPr>
        </p:nvGraphicFramePr>
        <p:xfrm>
          <a:off x="388777" y="992689"/>
          <a:ext cx="11414445" cy="532102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414445">
                  <a:extLst>
                    <a:ext uri="{9D8B030D-6E8A-4147-A177-3AD203B41FA5}">
                      <a16:colId xmlns:a16="http://schemas.microsoft.com/office/drawing/2014/main" val="371307786"/>
                    </a:ext>
                  </a:extLst>
                </a:gridCol>
              </a:tblGrid>
              <a:tr h="485974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/>
                        <a:t>MUTFAK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6595304"/>
                  </a:ext>
                </a:extLst>
              </a:tr>
              <a:tr h="4565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r-TR" sz="20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Tüm mutfak alanlarında basmalı süreli tip hijyen lavabosu kullanılarak su tasarrufu sağlanmaktadır.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0640204"/>
                  </a:ext>
                </a:extLst>
              </a:tr>
              <a:tr h="386565">
                <a:tc>
                  <a:txBody>
                    <a:bodyPr/>
                    <a:lstStyle/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Soğuk</a:t>
                      </a:r>
                      <a:r>
                        <a:rPr lang="tr-T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odalarda harici dış ünite yerine merkezi sistem dış ünite kullanılarak tasarruf sağlanmaktadır.</a:t>
                      </a:r>
                    </a:p>
                  </a:txBody>
                  <a:tcPr marL="9213" marR="9213" marT="9213" marB="44224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5015019"/>
                  </a:ext>
                </a:extLst>
              </a:tr>
              <a:tr h="437847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Tezgah altı ve dikey dolaplardaki dolap lastikleri değiştirilerek enerji sarfiyatı giderilmiştir</a:t>
                      </a:r>
                      <a:r>
                        <a:rPr lang="tr-TR" sz="2000" dirty="0"/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414261"/>
                  </a:ext>
                </a:extLst>
              </a:tr>
              <a:tr h="437847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tr-TR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5335647"/>
                  </a:ext>
                </a:extLst>
              </a:tr>
              <a:tr h="4469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tr-TR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KAT HİZMETLERİ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667315"/>
                  </a:ext>
                </a:extLst>
              </a:tr>
              <a:tr h="646755">
                <a:tc>
                  <a:txBody>
                    <a:bodyPr/>
                    <a:lstStyle/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Tüm genel alan tuvaletlerinde sabunlar dozajlı olup kimyasal tüketimi, kağıt havlular süreli olup kağıt</a:t>
                      </a:r>
                    </a:p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tüketimi azaltılmıştır.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3979130"/>
                  </a:ext>
                </a:extLst>
              </a:tr>
              <a:tr h="411558">
                <a:tc>
                  <a:txBody>
                    <a:bodyPr/>
                    <a:lstStyle/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Dozajlama sistemi kullanılarak fazla kimyasal tüketiminin önüne geçilmektedir.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6879261"/>
                  </a:ext>
                </a:extLst>
              </a:tr>
              <a:tr h="478236">
                <a:tc>
                  <a:txBody>
                    <a:bodyPr/>
                    <a:lstStyle/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Discard</a:t>
                      </a: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havlular zemin temizliğinde kullanılmakta ve atık miktarı azaltılmaktadır.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2799452"/>
                  </a:ext>
                </a:extLst>
              </a:tr>
              <a:tr h="485974">
                <a:tc>
                  <a:txBody>
                    <a:bodyPr/>
                    <a:lstStyle/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Elektrikli olan temizlik makinelerinde şarjlı sisteme geçilmiştir.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9550712"/>
                  </a:ext>
                </a:extLst>
              </a:tr>
              <a:tr h="6467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yıl sonunda yapılan sayım sonrasında 1609 adet çarşaf grubu </a:t>
                      </a:r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discard</a:t>
                      </a: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olarak ayrılmıştır. </a:t>
                      </a:r>
                      <a:r>
                        <a:rPr lang="tr-T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3000</a:t>
                      </a:r>
                      <a:r>
                        <a:rPr lang="tr-TR" sz="20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adet yastık kılıfı geri dönüşümü sağlanmıştır. Yastık kılıfı olmayan parçalar toplanarak hurda olarak satılmıştır.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8953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141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340828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SÜRDÜRÜLEBİLİRLİK UYGULAMALARIMIZ</a:t>
            </a:r>
          </a:p>
        </p:txBody>
      </p:sp>
      <p:graphicFrame>
        <p:nvGraphicFramePr>
          <p:cNvPr id="2" name="Tablo 3">
            <a:extLst>
              <a:ext uri="{FF2B5EF4-FFF2-40B4-BE49-F238E27FC236}">
                <a16:creationId xmlns:a16="http://schemas.microsoft.com/office/drawing/2014/main" id="{54DDECD6-AE39-4668-9061-D5C499C6D1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65580"/>
              </p:ext>
            </p:extLst>
          </p:nvPr>
        </p:nvGraphicFramePr>
        <p:xfrm>
          <a:off x="388777" y="992688"/>
          <a:ext cx="11414445" cy="520292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414445">
                  <a:extLst>
                    <a:ext uri="{9D8B030D-6E8A-4147-A177-3AD203B41FA5}">
                      <a16:colId xmlns:a16="http://schemas.microsoft.com/office/drawing/2014/main" val="371307786"/>
                    </a:ext>
                  </a:extLst>
                </a:gridCol>
              </a:tblGrid>
              <a:tr h="433440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/>
                        <a:t>PEYZAJ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6595304"/>
                  </a:ext>
                </a:extLst>
              </a:tr>
              <a:tr h="46600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r-T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Peyzaj alanında uyguladığımız projeler sürdürülebilirliği odağına alan tasarım süreçlerinden oluşur. 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0640204"/>
                  </a:ext>
                </a:extLst>
              </a:tr>
              <a:tr h="465363">
                <a:tc>
                  <a:txBody>
                    <a:bodyPr/>
                    <a:lstStyle/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Projelerde hedefimiz, ortamın derinlik ve dokusunu ortaya çıkartacak, doğal taş uygulaması ile toprağın su tutma kapasitesini arttırarak, buharlaşmanın önüne geçmek için kullanılan yüzey </a:t>
                      </a:r>
                      <a:r>
                        <a:rPr lang="tr-T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malçlama</a:t>
                      </a:r>
                      <a:r>
                        <a:rPr lang="tr-T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(Volkanik tüf, ağaç kabuğu vb. ) gibi sürdürülebilir malzemeleri kullanmaktır.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5015019"/>
                  </a:ext>
                </a:extLst>
              </a:tr>
              <a:tr h="465363">
                <a:tc>
                  <a:txBody>
                    <a:bodyPr/>
                    <a:lstStyle/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Otomasyon sulama sistemlerinde tercih ettiğimiz basınç regülatörlü damlama boruları ile aynı sürede, aynı miktar su ile uzun ve büyük alanlarda tasarruflu ve verimli sulamalar yapılır.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414261"/>
                  </a:ext>
                </a:extLst>
              </a:tr>
              <a:tr h="465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Bahçe sulamada otomasyon sistemi kullanılarak su tasarrufu sağlanmıştır.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4870661"/>
                  </a:ext>
                </a:extLst>
              </a:tr>
              <a:tr h="179223">
                <a:tc>
                  <a:txBody>
                    <a:bodyPr/>
                    <a:lstStyle/>
                    <a:p>
                      <a:pPr marL="0" indent="0" algn="l" fontAlgn="b">
                        <a:buFont typeface="Wingdings" panose="05000000000000000000" pitchFamily="2" charset="2"/>
                        <a:buNone/>
                      </a:pPr>
                      <a:endParaRPr lang="tr-TR" sz="2000" b="0" u="none" strike="noStrike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6895594"/>
                  </a:ext>
                </a:extLst>
              </a:tr>
              <a:tr h="437693"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tr-T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F&amp;B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6879261"/>
                  </a:ext>
                </a:extLst>
              </a:tr>
              <a:tr h="465363">
                <a:tc>
                  <a:txBody>
                    <a:bodyPr/>
                    <a:lstStyle/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Ana bulaşık makinesi 6000 tabak yıkama kapasiteli makine ile yenilenerek su ve enerji tasarrufu sağlanmıştır.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2799452"/>
                  </a:ext>
                </a:extLst>
              </a:tr>
              <a:tr h="465363">
                <a:tc>
                  <a:txBody>
                    <a:bodyPr/>
                    <a:lstStyle/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Restaurantta 200 ml bardak su kullanılması yerine 1,5 litrelik sular cam bardaklarda sunularak kullanılmaya başlanmış olup plastik atık miktarı ve su tüketimi azaltılmıştır. Lojman</a:t>
                      </a:r>
                      <a:r>
                        <a:rPr lang="tr-TR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ve yemekhane alanında ise bardak sular kullanılarak zayiat önlenmektedir. 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9550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049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340828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SÜRDÜRÜLEBİLİRLİK UYGULAMALARIMIZ</a:t>
            </a:r>
          </a:p>
        </p:txBody>
      </p:sp>
      <p:graphicFrame>
        <p:nvGraphicFramePr>
          <p:cNvPr id="2" name="Tablo 3">
            <a:extLst>
              <a:ext uri="{FF2B5EF4-FFF2-40B4-BE49-F238E27FC236}">
                <a16:creationId xmlns:a16="http://schemas.microsoft.com/office/drawing/2014/main" id="{54DDECD6-AE39-4668-9061-D5C499C6D1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383159"/>
              </p:ext>
            </p:extLst>
          </p:nvPr>
        </p:nvGraphicFramePr>
        <p:xfrm>
          <a:off x="436727" y="947762"/>
          <a:ext cx="11414445" cy="269789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414445">
                  <a:extLst>
                    <a:ext uri="{9D8B030D-6E8A-4147-A177-3AD203B41FA5}">
                      <a16:colId xmlns:a16="http://schemas.microsoft.com/office/drawing/2014/main" val="371307786"/>
                    </a:ext>
                  </a:extLst>
                </a:gridCol>
              </a:tblGrid>
              <a:tr h="442518"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endParaRPr lang="tr-T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tr-T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SATIN ALMA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8800472"/>
                  </a:ext>
                </a:extLst>
              </a:tr>
              <a:tr h="442518">
                <a:tc>
                  <a:txBody>
                    <a:bodyPr/>
                    <a:lstStyle/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Yeni alınan ekipmanların alımı enerji tasarrufu maddesi göz önünde bulundurularak yapılmaktadır.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8043751"/>
                  </a:ext>
                </a:extLst>
              </a:tr>
              <a:tr h="751212">
                <a:tc>
                  <a:txBody>
                    <a:bodyPr/>
                    <a:lstStyle/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Tedarikçi seçme ve değerlendirme süreçlerimizde tedarikçilerin sürdürülebilirliğe </a:t>
                      </a:r>
                      <a:r>
                        <a:rPr lang="tr-T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katkısı irdelenmekte ve </a:t>
                      </a:r>
                      <a:r>
                        <a:rPr lang="tr-T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sürece dahil olmaları </a:t>
                      </a:r>
                      <a:r>
                        <a:rPr lang="tr-T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yönünde desteklenmektedir.</a:t>
                      </a:r>
                      <a:endParaRPr lang="tr-TR" sz="20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188116"/>
                  </a:ext>
                </a:extLst>
              </a:tr>
              <a:tr h="442518">
                <a:tc>
                  <a:txBody>
                    <a:bodyPr/>
                    <a:lstStyle/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endParaRPr lang="tr-T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3494529"/>
                  </a:ext>
                </a:extLst>
              </a:tr>
              <a:tr h="442518">
                <a:tc>
                  <a:txBody>
                    <a:bodyPr/>
                    <a:lstStyle/>
                    <a:p>
                      <a:pPr marL="342900" indent="-342900" algn="l" fontAlgn="b">
                        <a:buFont typeface="Wingdings" panose="05000000000000000000" pitchFamily="2" charset="2"/>
                        <a:buChar char="ü"/>
                      </a:pPr>
                      <a:endParaRPr lang="tr-T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2432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0625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174"/>
            <a:endParaRPr lang="tr-TR" sz="2400" dirty="0">
              <a:solidFill>
                <a:prstClr val="black"/>
              </a:solidFill>
            </a:endParaRPr>
          </a:p>
          <a:p>
            <a:pPr lvl="0" defTabSz="914174"/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340827" y="275526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BİZ KİMİZ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0FF34D2-FC3B-4343-8961-2D68D665E06F}"/>
              </a:ext>
            </a:extLst>
          </p:cNvPr>
          <p:cNvSpPr txBox="1"/>
          <p:nvPr/>
        </p:nvSpPr>
        <p:spPr>
          <a:xfrm>
            <a:off x="407939" y="1063129"/>
            <a:ext cx="114432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1997 yılında kurulan Corendon, Hollanda ve Belçika pazarlarında lider tur operatörlerindendir. Tur operatörlüğü, 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incoming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, havayolu ve otel hizmetlerini tek çatı altında toplayarak müşterilerine uygun fiyatlı ve kaliteli tatil imkanı sağlar.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gövde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Corendon Turizm Grubu Şirketleri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Corendon Travel 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Holland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Belgium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Corendon 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Touristic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Corendon 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Airlines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Corendon 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Airlines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 Europe,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Corendon 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Dutch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Airlines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gövde)"/>
                <a:ea typeface="Calibri" panose="020F0502020204030204" pitchFamily="34" charset="0"/>
                <a:cs typeface="Times New Roman" panose="02020603050405020304" pitchFamily="18" charset="0"/>
              </a:rPr>
              <a:t>Corendon Otelleri</a:t>
            </a:r>
          </a:p>
          <a:p>
            <a:pPr algn="ctr"/>
            <a:r>
              <a:rPr lang="tr-TR" sz="2400" b="1" u="sng" dirty="0">
                <a:latin typeface="Calibri (gövde)"/>
              </a:rPr>
              <a:t>CORENDON PLAYA KEMER</a:t>
            </a:r>
          </a:p>
          <a:p>
            <a:pPr algn="ctr"/>
            <a:r>
              <a:rPr lang="tr-TR" sz="2400" dirty="0">
                <a:latin typeface="Calibri (gövde)"/>
              </a:rPr>
              <a:t>Antalya Kemer destinasyonunda 20000 </a:t>
            </a:r>
            <a:r>
              <a:rPr lang="tr-TR" sz="2400" dirty="0">
                <a:solidFill>
                  <a:srgbClr val="202122"/>
                </a:solidFill>
                <a:latin typeface="Calibri (gövde)"/>
              </a:rPr>
              <a:t>m² alanda 306 oda ile </a:t>
            </a:r>
            <a:r>
              <a:rPr lang="tr-TR" sz="2400" dirty="0">
                <a:latin typeface="Calibri (gövde)"/>
              </a:rPr>
              <a:t>2016 Yılı Nisan ayında ultra her şey dahil konseptiyle hizmet vermeye başlamıştır.</a:t>
            </a:r>
            <a:endParaRPr lang="en-GB" sz="2400" dirty="0">
              <a:latin typeface="Calibri (gövde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gövde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13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ENTEGRE KALİTE POLİTİKAMIZ</a:t>
            </a:r>
          </a:p>
        </p:txBody>
      </p:sp>
      <p:graphicFrame>
        <p:nvGraphicFramePr>
          <p:cNvPr id="6" name="Nesne 5">
            <a:extLst>
              <a:ext uri="{FF2B5EF4-FFF2-40B4-BE49-F238E27FC236}">
                <a16:creationId xmlns:a16="http://schemas.microsoft.com/office/drawing/2014/main" id="{AD2164D8-9328-464C-91FD-DD405923D9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69946"/>
              </p:ext>
            </p:extLst>
          </p:nvPr>
        </p:nvGraphicFramePr>
        <p:xfrm>
          <a:off x="1560353" y="1056748"/>
          <a:ext cx="8951052" cy="5395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3" imgW="13607313" imgH="8202702" progId="Word.Document.12">
                  <p:embed/>
                </p:oleObj>
              </mc:Choice>
              <mc:Fallback>
                <p:oleObj name="Document" r:id="rId3" imgW="13607313" imgH="8202702" progId="Word.Document.12">
                  <p:embed/>
                  <p:pic>
                    <p:nvPicPr>
                      <p:cNvPr id="6" name="Nesne 5">
                        <a:extLst>
                          <a:ext uri="{FF2B5EF4-FFF2-40B4-BE49-F238E27FC236}">
                            <a16:creationId xmlns:a16="http://schemas.microsoft.com/office/drawing/2014/main" id="{AD2164D8-9328-464C-91FD-DD405923D9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60353" y="1056748"/>
                        <a:ext cx="8951052" cy="5395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7495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174"/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SÜRDÜRÜLEBİLİRLİK POLİTİKALARIMIZ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6EC5374-E552-4CEA-8B7A-F5851BD5C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02" y="1487281"/>
            <a:ext cx="5407078" cy="4668641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B86A8E7-466F-4454-B7DD-B3C283E8D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652" y="1487281"/>
            <a:ext cx="5407200" cy="36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66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174"/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SÜRDÜRÜLEBİLİRLİK POLİTİKALARIMIZ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FBF1DA0-6508-40FC-9BFD-D6DD71D82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0" y="1071348"/>
            <a:ext cx="4145305" cy="566528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5DD8D451-67BE-4430-A74A-BE058EEA5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080" y="1065586"/>
            <a:ext cx="4399722" cy="565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67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258550" y="14670"/>
            <a:ext cx="11836847" cy="649541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KİLOMETRE TAŞLARIMIZ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299710" y="932059"/>
            <a:ext cx="11510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400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E3F6C351-B00E-4E9C-92F6-883CF0878135}"/>
              </a:ext>
            </a:extLst>
          </p:cNvPr>
          <p:cNvSpPr/>
          <p:nvPr/>
        </p:nvSpPr>
        <p:spPr>
          <a:xfrm>
            <a:off x="2271873" y="1893157"/>
            <a:ext cx="6188400" cy="7200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rgbClr val="402D24"/>
                </a:solidFill>
              </a:rPr>
              <a:t>2013</a:t>
            </a:r>
          </a:p>
          <a:p>
            <a:pPr algn="ctr"/>
            <a:r>
              <a:rPr lang="tr-TR" sz="2400" dirty="0">
                <a:solidFill>
                  <a:srgbClr val="402D24"/>
                </a:solidFill>
              </a:rPr>
              <a:t>İlk Mavi Bayrak Ödülü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365745DF-5F03-4A7F-974D-2EC5C5651449}"/>
              </a:ext>
            </a:extLst>
          </p:cNvPr>
          <p:cNvSpPr/>
          <p:nvPr/>
        </p:nvSpPr>
        <p:spPr>
          <a:xfrm>
            <a:off x="2607972" y="2741165"/>
            <a:ext cx="6188400" cy="7200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600" b="1" dirty="0">
              <a:solidFill>
                <a:srgbClr val="402D24"/>
              </a:solidFill>
            </a:endParaRPr>
          </a:p>
          <a:p>
            <a:pPr algn="ctr"/>
            <a:r>
              <a:rPr lang="tr-TR" sz="2400" b="1" dirty="0">
                <a:solidFill>
                  <a:srgbClr val="402D24"/>
                </a:solidFill>
              </a:rPr>
              <a:t>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İlk ISO 14001 ÇYS Sertifikası</a:t>
            </a:r>
          </a:p>
          <a:p>
            <a:pPr algn="ctr"/>
            <a:endParaRPr lang="tr-TR" sz="3600" b="1" dirty="0">
              <a:solidFill>
                <a:srgbClr val="402D24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6CCD2E3-ECB0-4821-8D64-3877B9C5F69D}"/>
              </a:ext>
            </a:extLst>
          </p:cNvPr>
          <p:cNvSpPr/>
          <p:nvPr/>
        </p:nvSpPr>
        <p:spPr>
          <a:xfrm>
            <a:off x="3031161" y="3665298"/>
            <a:ext cx="6188400" cy="7200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rgbClr val="402D24"/>
                </a:solidFill>
              </a:rPr>
              <a:t>2020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Sıfır Atık Belgesi</a:t>
            </a:r>
            <a:endParaRPr lang="tr-TR" sz="3600" b="1" dirty="0">
              <a:solidFill>
                <a:srgbClr val="402D24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E3A57E2-0492-4C3C-81AA-CFED844DF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719" y="1987060"/>
            <a:ext cx="978094" cy="228222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5245C3B4-1FEC-473E-81E9-6D547809C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547" y="2175728"/>
            <a:ext cx="652008" cy="382583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76E3C58B-7CD4-487C-8A39-1473A52C6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080" y="2807717"/>
            <a:ext cx="509196" cy="600212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63375729-3729-43D6-A2AC-96A7983AE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167" y="4038380"/>
            <a:ext cx="668019" cy="314603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E3B02DC1-089F-4542-AD69-A4675F157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550" y="3677608"/>
            <a:ext cx="1262854" cy="397124"/>
          </a:xfrm>
          <a:prstGeom prst="rect">
            <a:avLst/>
          </a:prstGeom>
        </p:spPr>
      </p:pic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17AD272C-92A1-4621-AC06-E8AAC8DAF094}"/>
              </a:ext>
            </a:extLst>
          </p:cNvPr>
          <p:cNvSpPr/>
          <p:nvPr/>
        </p:nvSpPr>
        <p:spPr>
          <a:xfrm>
            <a:off x="3438532" y="4570652"/>
            <a:ext cx="6188400" cy="7200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rgbClr val="402D24"/>
                </a:solidFill>
              </a:rPr>
              <a:t>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Sürdürülebilir Turizm Sertifikası</a:t>
            </a:r>
            <a:endParaRPr lang="tr-TR" sz="3600" b="1" dirty="0">
              <a:solidFill>
                <a:srgbClr val="402D24"/>
              </a:solidFill>
            </a:endParaRPr>
          </a:p>
        </p:txBody>
      </p:sp>
      <p:pic>
        <p:nvPicPr>
          <p:cNvPr id="31" name="Resim 30">
            <a:extLst>
              <a:ext uri="{FF2B5EF4-FFF2-40B4-BE49-F238E27FC236}">
                <a16:creationId xmlns:a16="http://schemas.microsoft.com/office/drawing/2014/main" id="{6C5A173D-038D-4B6A-930F-5BF446BA0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0833" y="4594773"/>
            <a:ext cx="1042506" cy="390178"/>
          </a:xfrm>
          <a:prstGeom prst="rect">
            <a:avLst/>
          </a:prstGeom>
        </p:spPr>
      </p:pic>
      <p:pic>
        <p:nvPicPr>
          <p:cNvPr id="32" name="Resim 31">
            <a:extLst>
              <a:ext uri="{FF2B5EF4-FFF2-40B4-BE49-F238E27FC236}">
                <a16:creationId xmlns:a16="http://schemas.microsoft.com/office/drawing/2014/main" id="{97D90F7E-4DF6-4930-9148-6211C15C43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9276" y="4930652"/>
            <a:ext cx="931741" cy="27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61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163830" y="200025"/>
            <a:ext cx="11864340" cy="6495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174">
              <a:buFont typeface="+mj-lt"/>
              <a:buAutoNum type="arabicPeriod"/>
            </a:pP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-635" y="2701290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s 7"/>
          <p:cNvSpPr/>
          <p:nvPr/>
        </p:nvSpPr>
        <p:spPr>
          <a:xfrm rot="5400000">
            <a:off x="2161540" y="4698365"/>
            <a:ext cx="164465" cy="415861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kış Çizelgesi: Öteki İşlem 8"/>
          <p:cNvSpPr/>
          <p:nvPr/>
        </p:nvSpPr>
        <p:spPr>
          <a:xfrm>
            <a:off x="299710" y="244950"/>
            <a:ext cx="11510345" cy="702813"/>
          </a:xfrm>
          <a:prstGeom prst="flowChartAlternateProcess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i="1" dirty="0">
                <a:latin typeface="Trebuchet MS" panose="020B0603020202020204" pitchFamily="34" charset="0"/>
              </a:rPr>
              <a:t>DEĞER YARATMA MODELİMİZ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328295" y="1014886"/>
            <a:ext cx="11481760" cy="6996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Kaynak Kullanımı</a:t>
            </a:r>
          </a:p>
          <a:p>
            <a:endParaRPr lang="tr-TR" sz="2400" dirty="0"/>
          </a:p>
          <a:p>
            <a:endParaRPr lang="tr-TR" sz="2400" dirty="0"/>
          </a:p>
          <a:p>
            <a:r>
              <a:rPr lang="tr-TR" sz="2400" dirty="0"/>
              <a:t>Ürün &amp; Hizmet Üretimi</a:t>
            </a:r>
          </a:p>
          <a:p>
            <a:endParaRPr lang="tr-TR" sz="2400" dirty="0"/>
          </a:p>
          <a:p>
            <a:r>
              <a:rPr lang="tr-TR" sz="2400" dirty="0"/>
              <a:t> </a:t>
            </a:r>
          </a:p>
          <a:p>
            <a:r>
              <a:rPr lang="tr-TR" sz="2400" dirty="0"/>
              <a:t>Satış &amp; Pazarlama</a:t>
            </a:r>
          </a:p>
          <a:p>
            <a:endParaRPr lang="tr-TR" sz="2400" dirty="0"/>
          </a:p>
          <a:p>
            <a:r>
              <a:rPr lang="tr-TR" sz="2400" dirty="0"/>
              <a:t> </a:t>
            </a:r>
          </a:p>
          <a:p>
            <a:endParaRPr lang="tr-TR" sz="2400" dirty="0"/>
          </a:p>
          <a:p>
            <a:r>
              <a:rPr lang="tr-TR" sz="2400" dirty="0"/>
              <a:t>Ürün &amp; Hizmet Sunumu</a:t>
            </a:r>
          </a:p>
          <a:p>
            <a:r>
              <a:rPr lang="tr-TR" sz="2400" dirty="0"/>
              <a:t> </a:t>
            </a:r>
          </a:p>
          <a:p>
            <a:endParaRPr lang="tr-TR" sz="2400" dirty="0"/>
          </a:p>
          <a:p>
            <a:endParaRPr lang="tr-TR" sz="2400" dirty="0"/>
          </a:p>
          <a:p>
            <a:r>
              <a:rPr lang="tr-TR" sz="2400" dirty="0"/>
              <a:t>Geri Dönüşüm</a:t>
            </a:r>
          </a:p>
          <a:p>
            <a:pPr algn="ctr"/>
            <a:endParaRPr lang="tr-TR" sz="2800" dirty="0"/>
          </a:p>
          <a:p>
            <a:pPr algn="ctr"/>
            <a:endParaRPr lang="tr-TR" sz="2800" dirty="0"/>
          </a:p>
          <a:p>
            <a:pPr algn="ctr"/>
            <a:endParaRPr lang="tr-TR" sz="2800" dirty="0"/>
          </a:p>
        </p:txBody>
      </p:sp>
      <p:sp>
        <p:nvSpPr>
          <p:cNvPr id="6" name="Ok: Aşağı 5">
            <a:extLst>
              <a:ext uri="{FF2B5EF4-FFF2-40B4-BE49-F238E27FC236}">
                <a16:creationId xmlns:a16="http://schemas.microsoft.com/office/drawing/2014/main" id="{AE6B2DD4-8201-43E0-A0CE-403342CF94CB}"/>
              </a:ext>
            </a:extLst>
          </p:cNvPr>
          <p:cNvSpPr/>
          <p:nvPr/>
        </p:nvSpPr>
        <p:spPr>
          <a:xfrm>
            <a:off x="1177276" y="1518885"/>
            <a:ext cx="319414" cy="576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2" name="Ok: Aşağı 11">
            <a:extLst>
              <a:ext uri="{FF2B5EF4-FFF2-40B4-BE49-F238E27FC236}">
                <a16:creationId xmlns:a16="http://schemas.microsoft.com/office/drawing/2014/main" id="{95B05561-B6D5-4314-9770-A7B41452EAE2}"/>
              </a:ext>
            </a:extLst>
          </p:cNvPr>
          <p:cNvSpPr/>
          <p:nvPr/>
        </p:nvSpPr>
        <p:spPr>
          <a:xfrm>
            <a:off x="1163792" y="2628999"/>
            <a:ext cx="319414" cy="576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3" name="Ok: Aşağı 12">
            <a:extLst>
              <a:ext uri="{FF2B5EF4-FFF2-40B4-BE49-F238E27FC236}">
                <a16:creationId xmlns:a16="http://schemas.microsoft.com/office/drawing/2014/main" id="{9D5BB534-CE56-41C1-BEFB-373049AEC4B1}"/>
              </a:ext>
            </a:extLst>
          </p:cNvPr>
          <p:cNvSpPr/>
          <p:nvPr/>
        </p:nvSpPr>
        <p:spPr>
          <a:xfrm>
            <a:off x="1163792" y="5391130"/>
            <a:ext cx="319414" cy="576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4" name="Ok: Aşağı 13">
            <a:extLst>
              <a:ext uri="{FF2B5EF4-FFF2-40B4-BE49-F238E27FC236}">
                <a16:creationId xmlns:a16="http://schemas.microsoft.com/office/drawing/2014/main" id="{B3A91B00-13DD-4726-92E2-800CF3767685}"/>
              </a:ext>
            </a:extLst>
          </p:cNvPr>
          <p:cNvSpPr/>
          <p:nvPr/>
        </p:nvSpPr>
        <p:spPr>
          <a:xfrm>
            <a:off x="1159896" y="3894583"/>
            <a:ext cx="319414" cy="576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2868D088-3D73-4716-A075-6019D1B7E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84" y="1014885"/>
            <a:ext cx="1080000" cy="1080000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ADAEA050-A66A-4579-8B65-345CD79F95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21" y="1016570"/>
            <a:ext cx="1080000" cy="1080000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40AD2585-8A29-4FDA-8C6E-E20BE9E46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724" y="3290182"/>
            <a:ext cx="1080000" cy="1080000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B807CF51-A1FB-4B85-B940-C817A617B7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84" y="2144845"/>
            <a:ext cx="1080000" cy="1080000"/>
          </a:xfrm>
          <a:prstGeom prst="rect">
            <a:avLst/>
          </a:prstGeom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EA42ACF8-AD89-4672-80E0-87E5A349F3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21" y="3281601"/>
            <a:ext cx="1080000" cy="1080000"/>
          </a:xfrm>
          <a:prstGeom prst="rect">
            <a:avLst/>
          </a:prstGeom>
        </p:spPr>
      </p:pic>
      <p:pic>
        <p:nvPicPr>
          <p:cNvPr id="35" name="Resim 34">
            <a:extLst>
              <a:ext uri="{FF2B5EF4-FFF2-40B4-BE49-F238E27FC236}">
                <a16:creationId xmlns:a16="http://schemas.microsoft.com/office/drawing/2014/main" id="{F8782D71-ACE3-4CC6-8F67-6836D45FB8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21" y="2144845"/>
            <a:ext cx="1080000" cy="1080000"/>
          </a:xfrm>
          <a:prstGeom prst="rect">
            <a:avLst/>
          </a:prstGeom>
        </p:spPr>
      </p:pic>
      <p:pic>
        <p:nvPicPr>
          <p:cNvPr id="37" name="Resim 36">
            <a:extLst>
              <a:ext uri="{FF2B5EF4-FFF2-40B4-BE49-F238E27FC236}">
                <a16:creationId xmlns:a16="http://schemas.microsoft.com/office/drawing/2014/main" id="{DD7D406D-9A3B-4CC0-A124-3373DF5B6D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170" y="1005378"/>
            <a:ext cx="1080000" cy="1080000"/>
          </a:xfrm>
          <a:prstGeom prst="rect">
            <a:avLst/>
          </a:prstGeom>
        </p:spPr>
      </p:pic>
      <p:pic>
        <p:nvPicPr>
          <p:cNvPr id="39" name="Resim 38">
            <a:extLst>
              <a:ext uri="{FF2B5EF4-FFF2-40B4-BE49-F238E27FC236}">
                <a16:creationId xmlns:a16="http://schemas.microsoft.com/office/drawing/2014/main" id="{F7EF75C1-6484-4EC9-83F6-DA9F8F4B81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75" y="1016176"/>
            <a:ext cx="1080000" cy="1080000"/>
          </a:xfrm>
          <a:prstGeom prst="rect">
            <a:avLst/>
          </a:prstGeom>
        </p:spPr>
      </p:pic>
      <p:pic>
        <p:nvPicPr>
          <p:cNvPr id="41" name="Resim 40">
            <a:extLst>
              <a:ext uri="{FF2B5EF4-FFF2-40B4-BE49-F238E27FC236}">
                <a16:creationId xmlns:a16="http://schemas.microsoft.com/office/drawing/2014/main" id="{29D91CC2-0266-4DE6-93BC-F264703D88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810" y="5577975"/>
            <a:ext cx="1080000" cy="1080000"/>
          </a:xfrm>
          <a:prstGeom prst="rect">
            <a:avLst/>
          </a:prstGeom>
        </p:spPr>
      </p:pic>
      <p:pic>
        <p:nvPicPr>
          <p:cNvPr id="45" name="Resim 44">
            <a:extLst>
              <a:ext uri="{FF2B5EF4-FFF2-40B4-BE49-F238E27FC236}">
                <a16:creationId xmlns:a16="http://schemas.microsoft.com/office/drawing/2014/main" id="{349F662A-F89B-45F0-B58E-464CEE1DCE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030" y="1005378"/>
            <a:ext cx="1080000" cy="1080000"/>
          </a:xfrm>
          <a:prstGeom prst="rect">
            <a:avLst/>
          </a:prstGeom>
        </p:spPr>
      </p:pic>
      <p:pic>
        <p:nvPicPr>
          <p:cNvPr id="59" name="Resim 58">
            <a:extLst>
              <a:ext uri="{FF2B5EF4-FFF2-40B4-BE49-F238E27FC236}">
                <a16:creationId xmlns:a16="http://schemas.microsoft.com/office/drawing/2014/main" id="{CBEFC1D1-767A-4DB4-83F4-CB082AC747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7724" y="4424252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5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satMod val="105000"/>
              <a:lumMod val="110000"/>
              <a:tint val="67000"/>
            </a:schemeClr>
          </a:gs>
          <a:gs pos="50000">
            <a:schemeClr val="phClr">
              <a:satMod val="103000"/>
              <a:lumMod val="105000"/>
              <a:tint val="73000"/>
            </a:schemeClr>
          </a:gs>
          <a:gs pos="100000">
            <a:schemeClr val="phClr">
              <a:satMod val="109000"/>
              <a:lumMod val="105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satMod val="120000"/>
              <a:lumMod val="99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satMod val="150000"/>
              <a:lumMod val="102000"/>
              <a:tint val="93000"/>
              <a:shade val="98000"/>
            </a:schemeClr>
          </a:gs>
          <a:gs pos="50000">
            <a:schemeClr val="phClr">
              <a:satMod val="130000"/>
              <a:lumMod val="103000"/>
              <a:tint val="98000"/>
              <a:shade val="90000"/>
            </a:schemeClr>
          </a:gs>
          <a:gs pos="100000">
            <a:schemeClr val="phClr">
              <a:satMod val="120000"/>
              <a:shade val="63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594B20664CE23D468BE6D085E3E2A0D0" ma:contentTypeVersion="17" ma:contentTypeDescription="Yeni belge oluşturun." ma:contentTypeScope="" ma:versionID="786fdcb4abc0e04c7a45bcf8755b92e1">
  <xsd:schema xmlns:xsd="http://www.w3.org/2001/XMLSchema" xmlns:xs="http://www.w3.org/2001/XMLSchema" xmlns:p="http://schemas.microsoft.com/office/2006/metadata/properties" xmlns:ns2="f8e2d58d-a4c6-4483-93d3-6ac050b53a2f" xmlns:ns3="bf5ef093-52a9-4e95-883b-38c5da81af77" targetNamespace="http://schemas.microsoft.com/office/2006/metadata/properties" ma:root="true" ma:fieldsID="2ed4a29860caaa9bfbbb975239497c8f" ns2:_="" ns3:_="">
    <xsd:import namespace="f8e2d58d-a4c6-4483-93d3-6ac050b53a2f"/>
    <xsd:import namespace="bf5ef093-52a9-4e95-883b-38c5da81af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2d58d-a4c6-4483-93d3-6ac050b53a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Resim Etiketleri" ma:readOnly="false" ma:fieldId="{5cf76f15-5ced-4ddc-b409-7134ff3c332f}" ma:taxonomyMulti="true" ma:sspId="2cb4adbf-a56f-4e22-8501-2c9267fac6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5ef093-52a9-4e95-883b-38c5da81af7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ylaşılanl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Ayrıntıları ile Paylaşıld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1907bae-0b93-4bcf-a7f4-cd3a3ea24b1f}" ma:internalName="TaxCatchAll" ma:showField="CatchAllData" ma:web="bf5ef093-52a9-4e95-883b-38c5da81af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f5ef093-52a9-4e95-883b-38c5da81af77" xsi:nil="true"/>
    <lcf76f155ced4ddcb4097134ff3c332f xmlns="f8e2d58d-a4c6-4483-93d3-6ac050b53a2f">
      <Terms xmlns="http://schemas.microsoft.com/office/infopath/2007/PartnerControls"/>
    </lcf76f155ced4ddcb4097134ff3c332f>
    <SharedWithUsers xmlns="bf5ef093-52a9-4e95-883b-38c5da81af77">
      <UserInfo>
        <DisplayName>Yeliz Seval</DisplayName>
        <AccountId>14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8A2A586-4DD7-48C8-9461-CC04743153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e2d58d-a4c6-4483-93d3-6ac050b53a2f"/>
    <ds:schemaRef ds:uri="bf5ef093-52a9-4e95-883b-38c5da81af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925416-696B-4A80-8A39-EB9A73BC48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82122C-7CD6-4B85-B647-906B74049C77}">
  <ds:schemaRefs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bf5ef093-52a9-4e95-883b-38c5da81af77"/>
    <ds:schemaRef ds:uri="http://schemas.microsoft.com/office/infopath/2007/PartnerControls"/>
    <ds:schemaRef ds:uri="f8e2d58d-a4c6-4483-93d3-6ac050b53a2f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86873</TotalTime>
  <Words>872</Words>
  <Application>Microsoft Office PowerPoint</Application>
  <PresentationFormat>Geniş ekran</PresentationFormat>
  <Paragraphs>251</Paragraphs>
  <Slides>33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(gövde)</vt:lpstr>
      <vt:lpstr>Calibri Light</vt:lpstr>
      <vt:lpstr>Segoe Print</vt:lpstr>
      <vt:lpstr>Times New Roman</vt:lpstr>
      <vt:lpstr>Trebuchet MS</vt:lpstr>
      <vt:lpstr>Wingdings</vt:lpstr>
      <vt:lpstr>Office Theme</vt:lpstr>
      <vt:lpstr>Document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SAMSUNG</dc:creator>
  <cp:lastModifiedBy>Özlem CEYLAN</cp:lastModifiedBy>
  <cp:revision>376</cp:revision>
  <dcterms:created xsi:type="dcterms:W3CDTF">2021-06-28T09:39:00Z</dcterms:created>
  <dcterms:modified xsi:type="dcterms:W3CDTF">2023-10-21T09:23:46Z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  <property fmtid="{D5CDD505-2E9C-101B-9397-08002B2CF9AE}" pid="3" name="ContentTypeId">
    <vt:lpwstr>0x010100594B20664CE23D468BE6D085E3E2A0D0</vt:lpwstr>
  </property>
  <property fmtid="{D5CDD505-2E9C-101B-9397-08002B2CF9AE}" pid="4" name="Order">
    <vt:r8>339100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MediaServiceImageTags">
    <vt:lpwstr/>
  </property>
</Properties>
</file>