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7.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9"/>
  </p:notesMasterIdLst>
  <p:sldIdLst>
    <p:sldId id="430" r:id="rId5"/>
    <p:sldId id="431" r:id="rId6"/>
    <p:sldId id="441" r:id="rId7"/>
    <p:sldId id="437" r:id="rId8"/>
    <p:sldId id="407" r:id="rId9"/>
    <p:sldId id="439" r:id="rId10"/>
    <p:sldId id="440" r:id="rId11"/>
    <p:sldId id="373" r:id="rId12"/>
    <p:sldId id="369" r:id="rId13"/>
    <p:sldId id="371" r:id="rId14"/>
    <p:sldId id="368" r:id="rId15"/>
    <p:sldId id="422" r:id="rId16"/>
    <p:sldId id="448" r:id="rId17"/>
    <p:sldId id="446" r:id="rId18"/>
    <p:sldId id="449" r:id="rId19"/>
    <p:sldId id="421" r:id="rId20"/>
    <p:sldId id="372" r:id="rId21"/>
    <p:sldId id="460" r:id="rId22"/>
    <p:sldId id="463" r:id="rId23"/>
    <p:sldId id="461" r:id="rId24"/>
    <p:sldId id="462" r:id="rId25"/>
    <p:sldId id="418" r:id="rId26"/>
    <p:sldId id="450" r:id="rId27"/>
    <p:sldId id="456" r:id="rId28"/>
    <p:sldId id="459" r:id="rId29"/>
    <p:sldId id="445" r:id="rId30"/>
    <p:sldId id="477" r:id="rId31"/>
    <p:sldId id="478" r:id="rId32"/>
    <p:sldId id="480" r:id="rId33"/>
    <p:sldId id="479" r:id="rId34"/>
    <p:sldId id="453" r:id="rId35"/>
    <p:sldId id="454" r:id="rId36"/>
    <p:sldId id="452" r:id="rId37"/>
    <p:sldId id="45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2D24"/>
    <a:srgbClr val="E30613"/>
    <a:srgbClr val="EFE9E9"/>
    <a:srgbClr val="D2232A"/>
    <a:srgbClr val="CDAE6E"/>
    <a:srgbClr val="257752"/>
    <a:srgbClr val="DCD2B3"/>
    <a:srgbClr val="F2F2F2"/>
    <a:srgbClr val="CDBDBD"/>
    <a:srgbClr val="EE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407846-8F0F-4F17-89BF-0C394538E17E}" v="2" dt="2023-09-22T06:35:31.170"/>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tma KURÇ" userId="14438a0b-9894-41d0-b4f2-26c33eb35b5c" providerId="ADAL" clId="{F398215A-B8B1-4EDA-A9BF-E94F0E14D9B5}"/>
    <pc:docChg chg="modSld">
      <pc:chgData name="Fatma KURÇ" userId="14438a0b-9894-41d0-b4f2-26c33eb35b5c" providerId="ADAL" clId="{F398215A-B8B1-4EDA-A9BF-E94F0E14D9B5}" dt="2023-05-09T09:14:17.691" v="3" actId="20577"/>
      <pc:docMkLst>
        <pc:docMk/>
      </pc:docMkLst>
      <pc:sldChg chg="modSp mod">
        <pc:chgData name="Fatma KURÇ" userId="14438a0b-9894-41d0-b4f2-26c33eb35b5c" providerId="ADAL" clId="{F398215A-B8B1-4EDA-A9BF-E94F0E14D9B5}" dt="2023-05-09T09:14:17.691" v="3" actId="20577"/>
        <pc:sldMkLst>
          <pc:docMk/>
          <pc:sldMk cId="3005141345" sldId="455"/>
        </pc:sldMkLst>
        <pc:graphicFrameChg chg="modGraphic">
          <ac:chgData name="Fatma KURÇ" userId="14438a0b-9894-41d0-b4f2-26c33eb35b5c" providerId="ADAL" clId="{F398215A-B8B1-4EDA-A9BF-E94F0E14D9B5}" dt="2023-05-09T09:14:17.691" v="3" actId="20577"/>
          <ac:graphicFrameMkLst>
            <pc:docMk/>
            <pc:sldMk cId="3005141345" sldId="455"/>
            <ac:graphicFrameMk id="2" creationId="{54DDECD6-AE39-4668-9061-D5C499C6D13D}"/>
          </ac:graphicFrameMkLst>
        </pc:graphicFrameChg>
      </pc:sldChg>
    </pc:docChg>
  </pc:docChgLst>
  <pc:docChgLst>
    <pc:chgData name="Yeliz SEVAL" userId="S::yelizseval@corendonhotels.com.tr::8c1adb02-5371-466f-b351-4b597b521e13" providerId="AD" clId="Web-{CF407846-8F0F-4F17-89BF-0C394538E17E}"/>
    <pc:docChg chg="modSld sldOrd">
      <pc:chgData name="Yeliz SEVAL" userId="S::yelizseval@corendonhotels.com.tr::8c1adb02-5371-466f-b351-4b597b521e13" providerId="AD" clId="Web-{CF407846-8F0F-4F17-89BF-0C394538E17E}" dt="2023-09-22T06:35:31.170" v="1" actId="14100"/>
      <pc:docMkLst>
        <pc:docMk/>
      </pc:docMkLst>
      <pc:sldChg chg="ord">
        <pc:chgData name="Yeliz SEVAL" userId="S::yelizseval@corendonhotels.com.tr::8c1adb02-5371-466f-b351-4b597b521e13" providerId="AD" clId="Web-{CF407846-8F0F-4F17-89BF-0C394538E17E}" dt="2023-09-22T06:17:36.348" v="0"/>
        <pc:sldMkLst>
          <pc:docMk/>
          <pc:sldMk cId="3005141345" sldId="455"/>
        </pc:sldMkLst>
      </pc:sldChg>
      <pc:sldChg chg="modSp">
        <pc:chgData name="Yeliz SEVAL" userId="S::yelizseval@corendonhotels.com.tr::8c1adb02-5371-466f-b351-4b597b521e13" providerId="AD" clId="Web-{CF407846-8F0F-4F17-89BF-0C394538E17E}" dt="2023-09-22T06:35:31.170" v="1" actId="14100"/>
        <pc:sldMkLst>
          <pc:docMk/>
          <pc:sldMk cId="397515741" sldId="477"/>
        </pc:sldMkLst>
        <pc:picChg chg="mod">
          <ac:chgData name="Yeliz SEVAL" userId="S::yelizseval@corendonhotels.com.tr::8c1adb02-5371-466f-b351-4b597b521e13" providerId="AD" clId="Web-{CF407846-8F0F-4F17-89BF-0C394538E17E}" dt="2023-09-22T06:35:31.170" v="1" actId="14100"/>
          <ac:picMkLst>
            <pc:docMk/>
            <pc:sldMk cId="397515741" sldId="477"/>
            <ac:picMk id="2" creationId="{FC433E3F-4854-4EAB-987E-A880CCF3F91D}"/>
          </ac:picMkLst>
        </pc:picChg>
      </pc:sldChg>
    </pc:docChg>
  </pc:docChgLst>
  <pc:docChgLst>
    <pc:chgData name="Fatma KURÇ" userId="14438a0b-9894-41d0-b4f2-26c33eb35b5c" providerId="ADAL" clId="{759797AE-56E5-4A37-A756-651CD4F39AB3}"/>
    <pc:docChg chg="undo custSel delSld modSld">
      <pc:chgData name="Fatma KURÇ" userId="14438a0b-9894-41d0-b4f2-26c33eb35b5c" providerId="ADAL" clId="{759797AE-56E5-4A37-A756-651CD4F39AB3}" dt="2023-04-17T11:06:17.315" v="383" actId="1076"/>
      <pc:docMkLst>
        <pc:docMk/>
      </pc:docMkLst>
      <pc:sldChg chg="addSp delSp modSp mod">
        <pc:chgData name="Fatma KURÇ" userId="14438a0b-9894-41d0-b4f2-26c33eb35b5c" providerId="ADAL" clId="{759797AE-56E5-4A37-A756-651CD4F39AB3}" dt="2023-04-14T07:53:41.915" v="134" actId="14100"/>
        <pc:sldMkLst>
          <pc:docMk/>
          <pc:sldMk cId="635588670" sldId="418"/>
        </pc:sldMkLst>
        <pc:graphicFrameChg chg="del">
          <ac:chgData name="Fatma KURÇ" userId="14438a0b-9894-41d0-b4f2-26c33eb35b5c" providerId="ADAL" clId="{759797AE-56E5-4A37-A756-651CD4F39AB3}" dt="2023-04-14T07:53:14.133" v="122" actId="478"/>
          <ac:graphicFrameMkLst>
            <pc:docMk/>
            <pc:sldMk cId="635588670" sldId="418"/>
            <ac:graphicFrameMk id="10" creationId="{4B0E78D1-FC53-447B-B046-8438E1F523C5}"/>
          </ac:graphicFrameMkLst>
        </pc:graphicFrameChg>
        <pc:graphicFrameChg chg="add mod">
          <ac:chgData name="Fatma KURÇ" userId="14438a0b-9894-41d0-b4f2-26c33eb35b5c" providerId="ADAL" clId="{759797AE-56E5-4A37-A756-651CD4F39AB3}" dt="2023-04-14T07:53:41.915" v="134" actId="14100"/>
          <ac:graphicFrameMkLst>
            <pc:docMk/>
            <pc:sldMk cId="635588670" sldId="418"/>
            <ac:graphicFrameMk id="12" creationId="{4B0E78D1-FC53-447B-B046-8438E1F523C5}"/>
          </ac:graphicFrameMkLst>
        </pc:graphicFrameChg>
      </pc:sldChg>
      <pc:sldChg chg="addSp delSp modSp del mod">
        <pc:chgData name="Fatma KURÇ" userId="14438a0b-9894-41d0-b4f2-26c33eb35b5c" providerId="ADAL" clId="{759797AE-56E5-4A37-A756-651CD4F39AB3}" dt="2023-04-17T08:42:04.986" v="349" actId="47"/>
        <pc:sldMkLst>
          <pc:docMk/>
          <pc:sldMk cId="3967242415" sldId="427"/>
        </pc:sldMkLst>
        <pc:spChg chg="add mod">
          <ac:chgData name="Fatma KURÇ" userId="14438a0b-9894-41d0-b4f2-26c33eb35b5c" providerId="ADAL" clId="{759797AE-56E5-4A37-A756-651CD4F39AB3}" dt="2023-04-14T10:22:24.137" v="279" actId="113"/>
          <ac:spMkLst>
            <pc:docMk/>
            <pc:sldMk cId="3967242415" sldId="427"/>
            <ac:spMk id="2" creationId="{66DE5320-477D-4993-B3F4-FE554634FB02}"/>
          </ac:spMkLst>
        </pc:spChg>
        <pc:spChg chg="del mod">
          <ac:chgData name="Fatma KURÇ" userId="14438a0b-9894-41d0-b4f2-26c33eb35b5c" providerId="ADAL" clId="{759797AE-56E5-4A37-A756-651CD4F39AB3}" dt="2023-04-14T10:20:44.758" v="232" actId="21"/>
          <ac:spMkLst>
            <pc:docMk/>
            <pc:sldMk cId="3967242415" sldId="427"/>
            <ac:spMk id="6" creationId="{0B074F9A-D325-4B39-B697-7798B51A745A}"/>
          </ac:spMkLst>
        </pc:spChg>
        <pc:spChg chg="add mod">
          <ac:chgData name="Fatma KURÇ" userId="14438a0b-9894-41d0-b4f2-26c33eb35b5c" providerId="ADAL" clId="{759797AE-56E5-4A37-A756-651CD4F39AB3}" dt="2023-04-14T10:22:28.242" v="281" actId="113"/>
          <ac:spMkLst>
            <pc:docMk/>
            <pc:sldMk cId="3967242415" sldId="427"/>
            <ac:spMk id="12" creationId="{4DE58789-4815-4BC0-A991-C70880F0826A}"/>
          </ac:spMkLst>
        </pc:spChg>
        <pc:spChg chg="del">
          <ac:chgData name="Fatma KURÇ" userId="14438a0b-9894-41d0-b4f2-26c33eb35b5c" providerId="ADAL" clId="{759797AE-56E5-4A37-A756-651CD4F39AB3}" dt="2023-04-14T10:20:58.043" v="235" actId="21"/>
          <ac:spMkLst>
            <pc:docMk/>
            <pc:sldMk cId="3967242415" sldId="427"/>
            <ac:spMk id="14" creationId="{BCECF2B9-E783-4D11-BC6E-26938A38D50C}"/>
          </ac:spMkLst>
        </pc:spChg>
        <pc:picChg chg="mod">
          <ac:chgData name="Fatma KURÇ" userId="14438a0b-9894-41d0-b4f2-26c33eb35b5c" providerId="ADAL" clId="{759797AE-56E5-4A37-A756-651CD4F39AB3}" dt="2023-04-14T10:21:53.612" v="272" actId="1076"/>
          <ac:picMkLst>
            <pc:docMk/>
            <pc:sldMk cId="3967242415" sldId="427"/>
            <ac:picMk id="10" creationId="{ACD8CA0A-5ABB-48E2-81EC-030250655E57}"/>
          </ac:picMkLst>
        </pc:picChg>
        <pc:picChg chg="mod">
          <ac:chgData name="Fatma KURÇ" userId="14438a0b-9894-41d0-b4f2-26c33eb35b5c" providerId="ADAL" clId="{759797AE-56E5-4A37-A756-651CD4F39AB3}" dt="2023-04-14T10:22:06.987" v="275" actId="14100"/>
          <ac:picMkLst>
            <pc:docMk/>
            <pc:sldMk cId="3967242415" sldId="427"/>
            <ac:picMk id="11" creationId="{8FE89A50-83DA-42A1-89CE-3F56C3D87BA2}"/>
          </ac:picMkLst>
        </pc:picChg>
      </pc:sldChg>
      <pc:sldChg chg="modSp mod">
        <pc:chgData name="Fatma KURÇ" userId="14438a0b-9894-41d0-b4f2-26c33eb35b5c" providerId="ADAL" clId="{759797AE-56E5-4A37-A756-651CD4F39AB3}" dt="2023-04-17T11:06:17.315" v="383" actId="1076"/>
        <pc:sldMkLst>
          <pc:docMk/>
          <pc:sldMk cId="56469149" sldId="430"/>
        </pc:sldMkLst>
        <pc:spChg chg="mod">
          <ac:chgData name="Fatma KURÇ" userId="14438a0b-9894-41d0-b4f2-26c33eb35b5c" providerId="ADAL" clId="{759797AE-56E5-4A37-A756-651CD4F39AB3}" dt="2023-04-17T11:06:14.465" v="382" actId="1076"/>
          <ac:spMkLst>
            <pc:docMk/>
            <pc:sldMk cId="56469149" sldId="430"/>
            <ac:spMk id="2" creationId="{00000000-0000-0000-0000-000000000000}"/>
          </ac:spMkLst>
        </pc:spChg>
        <pc:spChg chg="mod">
          <ac:chgData name="Fatma KURÇ" userId="14438a0b-9894-41d0-b4f2-26c33eb35b5c" providerId="ADAL" clId="{759797AE-56E5-4A37-A756-651CD4F39AB3}" dt="2023-04-17T11:05:49.345" v="378" actId="1076"/>
          <ac:spMkLst>
            <pc:docMk/>
            <pc:sldMk cId="56469149" sldId="430"/>
            <ac:spMk id="11" creationId="{00000000-0000-0000-0000-000000000000}"/>
          </ac:spMkLst>
        </pc:spChg>
        <pc:picChg chg="mod">
          <ac:chgData name="Fatma KURÇ" userId="14438a0b-9894-41d0-b4f2-26c33eb35b5c" providerId="ADAL" clId="{759797AE-56E5-4A37-A756-651CD4F39AB3}" dt="2023-04-17T11:06:17.315" v="383" actId="1076"/>
          <ac:picMkLst>
            <pc:docMk/>
            <pc:sldMk cId="56469149" sldId="430"/>
            <ac:picMk id="6" creationId="{00000000-0000-0000-0000-000000000000}"/>
          </ac:picMkLst>
        </pc:picChg>
      </pc:sldChg>
      <pc:sldChg chg="del">
        <pc:chgData name="Fatma KURÇ" userId="14438a0b-9894-41d0-b4f2-26c33eb35b5c" providerId="ADAL" clId="{759797AE-56E5-4A37-A756-651CD4F39AB3}" dt="2023-04-17T10:45:17.422" v="377" actId="47"/>
        <pc:sldMkLst>
          <pc:docMk/>
          <pc:sldMk cId="1349589278" sldId="450"/>
        </pc:sldMkLst>
      </pc:sldChg>
      <pc:sldChg chg="delSp modSp del mod">
        <pc:chgData name="Fatma KURÇ" userId="14438a0b-9894-41d0-b4f2-26c33eb35b5c" providerId="ADAL" clId="{759797AE-56E5-4A37-A756-651CD4F39AB3}" dt="2023-04-17T10:45:09.823" v="375" actId="47"/>
        <pc:sldMkLst>
          <pc:docMk/>
          <pc:sldMk cId="3423398197" sldId="465"/>
        </pc:sldMkLst>
        <pc:spChg chg="del">
          <ac:chgData name="Fatma KURÇ" userId="14438a0b-9894-41d0-b4f2-26c33eb35b5c" providerId="ADAL" clId="{759797AE-56E5-4A37-A756-651CD4F39AB3}" dt="2023-04-17T10:37:35.865" v="366" actId="478"/>
          <ac:spMkLst>
            <pc:docMk/>
            <pc:sldMk cId="3423398197" sldId="465"/>
            <ac:spMk id="12" creationId="{F0084CEA-D607-45F6-8DD4-B805DA727110}"/>
          </ac:spMkLst>
        </pc:spChg>
        <pc:picChg chg="del mod">
          <ac:chgData name="Fatma KURÇ" userId="14438a0b-9894-41d0-b4f2-26c33eb35b5c" providerId="ADAL" clId="{759797AE-56E5-4A37-A756-651CD4F39AB3}" dt="2023-04-17T10:37:33.824" v="365" actId="478"/>
          <ac:picMkLst>
            <pc:docMk/>
            <pc:sldMk cId="3423398197" sldId="465"/>
            <ac:picMk id="5" creationId="{7D242B0B-6247-4AB9-A001-68772DC5D4B4}"/>
          </ac:picMkLst>
        </pc:picChg>
      </pc:sldChg>
      <pc:sldChg chg="addSp modSp del mod">
        <pc:chgData name="Fatma KURÇ" userId="14438a0b-9894-41d0-b4f2-26c33eb35b5c" providerId="ADAL" clId="{759797AE-56E5-4A37-A756-651CD4F39AB3}" dt="2023-04-17T10:45:11.437" v="376" actId="47"/>
        <pc:sldMkLst>
          <pc:docMk/>
          <pc:sldMk cId="2138479217" sldId="466"/>
        </pc:sldMkLst>
        <pc:picChg chg="mod">
          <ac:chgData name="Fatma KURÇ" userId="14438a0b-9894-41d0-b4f2-26c33eb35b5c" providerId="ADAL" clId="{759797AE-56E5-4A37-A756-651CD4F39AB3}" dt="2023-04-14T10:54:06.171" v="343" actId="1076"/>
          <ac:picMkLst>
            <pc:docMk/>
            <pc:sldMk cId="2138479217" sldId="466"/>
            <ac:picMk id="3" creationId="{A4C6F3CD-DC14-4C04-A5A3-2DEFFFDC39D4}"/>
          </ac:picMkLst>
        </pc:picChg>
        <pc:picChg chg="add mod">
          <ac:chgData name="Fatma KURÇ" userId="14438a0b-9894-41d0-b4f2-26c33eb35b5c" providerId="ADAL" clId="{759797AE-56E5-4A37-A756-651CD4F39AB3}" dt="2023-04-14T10:54:08.712" v="344" actId="1076"/>
          <ac:picMkLst>
            <pc:docMk/>
            <pc:sldMk cId="2138479217" sldId="466"/>
            <ac:picMk id="5" creationId="{215CB583-5519-4888-80EE-95F70FF19598}"/>
          </ac:picMkLst>
        </pc:picChg>
        <pc:picChg chg="mod">
          <ac:chgData name="Fatma KURÇ" userId="14438a0b-9894-41d0-b4f2-26c33eb35b5c" providerId="ADAL" clId="{759797AE-56E5-4A37-A756-651CD4F39AB3}" dt="2023-04-14T10:54:00.563" v="339" actId="1076"/>
          <ac:picMkLst>
            <pc:docMk/>
            <pc:sldMk cId="2138479217" sldId="466"/>
            <ac:picMk id="11" creationId="{B3C9DAFA-95AF-47D2-BCB5-88F985DF03BF}"/>
          </ac:picMkLst>
        </pc:picChg>
        <pc:picChg chg="mod">
          <ac:chgData name="Fatma KURÇ" userId="14438a0b-9894-41d0-b4f2-26c33eb35b5c" providerId="ADAL" clId="{759797AE-56E5-4A37-A756-651CD4F39AB3}" dt="2023-04-14T10:54:15.950" v="347" actId="1076"/>
          <ac:picMkLst>
            <pc:docMk/>
            <pc:sldMk cId="2138479217" sldId="466"/>
            <ac:picMk id="15" creationId="{B7D42542-5838-4215-B80B-CA1AB6054194}"/>
          </ac:picMkLst>
        </pc:picChg>
      </pc:sldChg>
      <pc:sldChg chg="addSp delSp modSp del mod">
        <pc:chgData name="Fatma KURÇ" userId="14438a0b-9894-41d0-b4f2-26c33eb35b5c" providerId="ADAL" clId="{759797AE-56E5-4A37-A756-651CD4F39AB3}" dt="2023-04-17T08:42:03.507" v="348" actId="47"/>
        <pc:sldMkLst>
          <pc:docMk/>
          <pc:sldMk cId="1334181180" sldId="467"/>
        </pc:sldMkLst>
        <pc:spChg chg="mod">
          <ac:chgData name="Fatma KURÇ" userId="14438a0b-9894-41d0-b4f2-26c33eb35b5c" providerId="ADAL" clId="{759797AE-56E5-4A37-A756-651CD4F39AB3}" dt="2023-04-13T15:21:40.422" v="114" actId="1076"/>
          <ac:spMkLst>
            <pc:docMk/>
            <pc:sldMk cId="1334181180" sldId="467"/>
            <ac:spMk id="12" creationId="{F0084CEA-D607-45F6-8DD4-B805DA727110}"/>
          </ac:spMkLst>
        </pc:spChg>
        <pc:spChg chg="add mod">
          <ac:chgData name="Fatma KURÇ" userId="14438a0b-9894-41d0-b4f2-26c33eb35b5c" providerId="ADAL" clId="{759797AE-56E5-4A37-A756-651CD4F39AB3}" dt="2023-04-13T15:21:55.852" v="118" actId="1076"/>
          <ac:spMkLst>
            <pc:docMk/>
            <pc:sldMk cId="1334181180" sldId="467"/>
            <ac:spMk id="13" creationId="{237F1BEF-AC5B-4203-8B4B-71F9156B4C72}"/>
          </ac:spMkLst>
        </pc:spChg>
        <pc:picChg chg="del">
          <ac:chgData name="Fatma KURÇ" userId="14438a0b-9894-41d0-b4f2-26c33eb35b5c" providerId="ADAL" clId="{759797AE-56E5-4A37-A756-651CD4F39AB3}" dt="2023-04-13T14:20:35.923" v="1" actId="478"/>
          <ac:picMkLst>
            <pc:docMk/>
            <pc:sldMk cId="1334181180" sldId="467"/>
            <ac:picMk id="3" creationId="{A4C6F3CD-DC14-4C04-A5A3-2DEFFFDC39D4}"/>
          </ac:picMkLst>
        </pc:picChg>
        <pc:picChg chg="mod">
          <ac:chgData name="Fatma KURÇ" userId="14438a0b-9894-41d0-b4f2-26c33eb35b5c" providerId="ADAL" clId="{759797AE-56E5-4A37-A756-651CD4F39AB3}" dt="2023-04-13T15:21:46.345" v="116" actId="1076"/>
          <ac:picMkLst>
            <pc:docMk/>
            <pc:sldMk cId="1334181180" sldId="467"/>
            <ac:picMk id="4" creationId="{54861C26-34B0-477A-9DF6-AEC12920A09E}"/>
          </ac:picMkLst>
        </pc:picChg>
        <pc:picChg chg="add mod">
          <ac:chgData name="Fatma KURÇ" userId="14438a0b-9894-41d0-b4f2-26c33eb35b5c" providerId="ADAL" clId="{759797AE-56E5-4A37-A756-651CD4F39AB3}" dt="2023-04-13T15:22:00.172" v="120" actId="1076"/>
          <ac:picMkLst>
            <pc:docMk/>
            <pc:sldMk cId="1334181180" sldId="467"/>
            <ac:picMk id="5" creationId="{5CEE0E3A-DB4D-457D-8E6D-811747D26409}"/>
          </ac:picMkLst>
        </pc:picChg>
        <pc:picChg chg="add mod">
          <ac:chgData name="Fatma KURÇ" userId="14438a0b-9894-41d0-b4f2-26c33eb35b5c" providerId="ADAL" clId="{759797AE-56E5-4A37-A756-651CD4F39AB3}" dt="2023-04-14T09:16:54.188" v="137" actId="1076"/>
          <ac:picMkLst>
            <pc:docMk/>
            <pc:sldMk cId="1334181180" sldId="467"/>
            <ac:picMk id="10" creationId="{9428C98B-080B-4552-BAF7-664BED229D0B}"/>
          </ac:picMkLst>
        </pc:picChg>
        <pc:picChg chg="del">
          <ac:chgData name="Fatma KURÇ" userId="14438a0b-9894-41d0-b4f2-26c33eb35b5c" providerId="ADAL" clId="{759797AE-56E5-4A37-A756-651CD4F39AB3}" dt="2023-04-13T14:20:35.385" v="0" actId="478"/>
          <ac:picMkLst>
            <pc:docMk/>
            <pc:sldMk cId="1334181180" sldId="467"/>
            <ac:picMk id="11" creationId="{B3C9DAFA-95AF-47D2-BCB5-88F985DF03BF}"/>
          </ac:picMkLst>
        </pc:picChg>
        <pc:picChg chg="del">
          <ac:chgData name="Fatma KURÇ" userId="14438a0b-9894-41d0-b4f2-26c33eb35b5c" providerId="ADAL" clId="{759797AE-56E5-4A37-A756-651CD4F39AB3}" dt="2023-04-13T14:20:36.413" v="2" actId="478"/>
          <ac:picMkLst>
            <pc:docMk/>
            <pc:sldMk cId="1334181180" sldId="467"/>
            <ac:picMk id="15" creationId="{B7D42542-5838-4215-B80B-CA1AB6054194}"/>
          </ac:picMkLst>
        </pc:picChg>
      </pc:sldChg>
      <pc:sldChg chg="delSp del mod">
        <pc:chgData name="Fatma KURÇ" userId="14438a0b-9894-41d0-b4f2-26c33eb35b5c" providerId="ADAL" clId="{759797AE-56E5-4A37-A756-651CD4F39AB3}" dt="2023-04-14T10:16:50.508" v="139" actId="47"/>
        <pc:sldMkLst>
          <pc:docMk/>
          <pc:sldMk cId="4149243928" sldId="468"/>
        </pc:sldMkLst>
        <pc:picChg chg="del">
          <ac:chgData name="Fatma KURÇ" userId="14438a0b-9894-41d0-b4f2-26c33eb35b5c" providerId="ADAL" clId="{759797AE-56E5-4A37-A756-651CD4F39AB3}" dt="2023-04-14T10:16:41.434" v="138" actId="478"/>
          <ac:picMkLst>
            <pc:docMk/>
            <pc:sldMk cId="4149243928" sldId="468"/>
            <ac:picMk id="3" creationId="{89D2B7B5-6214-4C77-81BF-86A3622072A8}"/>
          </ac:picMkLst>
        </pc:picChg>
      </pc:sldChg>
      <pc:sldChg chg="addSp delSp modSp mod">
        <pc:chgData name="Fatma KURÇ" userId="14438a0b-9894-41d0-b4f2-26c33eb35b5c" providerId="ADAL" clId="{759797AE-56E5-4A37-A756-651CD4F39AB3}" dt="2023-04-17T10:37:28.332" v="364" actId="14100"/>
        <pc:sldMkLst>
          <pc:docMk/>
          <pc:sldMk cId="1021119643" sldId="479"/>
        </pc:sldMkLst>
        <pc:picChg chg="add del mod">
          <ac:chgData name="Fatma KURÇ" userId="14438a0b-9894-41d0-b4f2-26c33eb35b5c" providerId="ADAL" clId="{759797AE-56E5-4A37-A756-651CD4F39AB3}" dt="2023-04-17T10:37:08.367" v="358"/>
          <ac:picMkLst>
            <pc:docMk/>
            <pc:sldMk cId="1021119643" sldId="479"/>
            <ac:picMk id="2" creationId="{B723F7B6-202D-4016-8AEF-8AC040A01603}"/>
          </ac:picMkLst>
        </pc:picChg>
        <pc:picChg chg="add mod">
          <ac:chgData name="Fatma KURÇ" userId="14438a0b-9894-41d0-b4f2-26c33eb35b5c" providerId="ADAL" clId="{759797AE-56E5-4A37-A756-651CD4F39AB3}" dt="2023-04-17T10:37:28.332" v="364" actId="14100"/>
          <ac:picMkLst>
            <pc:docMk/>
            <pc:sldMk cId="1021119643" sldId="479"/>
            <ac:picMk id="3" creationId="{041B0268-5559-477A-9DAB-42680D5088FB}"/>
          </ac:picMkLst>
        </pc:picChg>
        <pc:picChg chg="add del mod">
          <ac:chgData name="Fatma KURÇ" userId="14438a0b-9894-41d0-b4f2-26c33eb35b5c" providerId="ADAL" clId="{759797AE-56E5-4A37-A756-651CD4F39AB3}" dt="2023-04-17T10:37:07.929" v="357" actId="14100"/>
          <ac:picMkLst>
            <pc:docMk/>
            <pc:sldMk cId="1021119643" sldId="479"/>
            <ac:picMk id="4" creationId="{54861C26-34B0-477A-9DF6-AEC12920A09E}"/>
          </ac:picMkLst>
        </pc:picChg>
        <pc:picChg chg="del">
          <ac:chgData name="Fatma KURÇ" userId="14438a0b-9894-41d0-b4f2-26c33eb35b5c" providerId="ADAL" clId="{759797AE-56E5-4A37-A756-651CD4F39AB3}" dt="2023-04-17T10:36:45.644" v="350" actId="478"/>
          <ac:picMkLst>
            <pc:docMk/>
            <pc:sldMk cId="1021119643" sldId="479"/>
            <ac:picMk id="5" creationId="{D8C86CC4-A5D9-43DF-B372-D00009AE60E8}"/>
          </ac:picMkLst>
        </pc:picChg>
      </pc:sldChg>
      <pc:sldChg chg="addSp delSp modSp mod">
        <pc:chgData name="Fatma KURÇ" userId="14438a0b-9894-41d0-b4f2-26c33eb35b5c" providerId="ADAL" clId="{759797AE-56E5-4A37-A756-651CD4F39AB3}" dt="2023-04-17T10:45:05.725" v="374" actId="14100"/>
        <pc:sldMkLst>
          <pc:docMk/>
          <pc:sldMk cId="2955790384" sldId="480"/>
        </pc:sldMkLst>
        <pc:picChg chg="add mod">
          <ac:chgData name="Fatma KURÇ" userId="14438a0b-9894-41d0-b4f2-26c33eb35b5c" providerId="ADAL" clId="{759797AE-56E5-4A37-A756-651CD4F39AB3}" dt="2023-04-17T10:45:05.725" v="374" actId="14100"/>
          <ac:picMkLst>
            <pc:docMk/>
            <pc:sldMk cId="2955790384" sldId="480"/>
            <ac:picMk id="2" creationId="{ECC2BA0F-6002-44F4-B837-820AD7B24DB6}"/>
          </ac:picMkLst>
        </pc:picChg>
        <pc:picChg chg="del">
          <ac:chgData name="Fatma KURÇ" userId="14438a0b-9894-41d0-b4f2-26c33eb35b5c" providerId="ADAL" clId="{759797AE-56E5-4A37-A756-651CD4F39AB3}" dt="2023-04-17T10:38:17.887" v="367" actId="478"/>
          <ac:picMkLst>
            <pc:docMk/>
            <pc:sldMk cId="2955790384" sldId="480"/>
            <ac:picMk id="5" creationId="{D8C86CC4-A5D9-43DF-B372-D00009AE60E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170_C42D76B0.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1CE_6558EFFA.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_1A2_25E2503E.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_1BD_1B5100D2.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1A6_404CDFD5.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1C0_5BAB4ED6.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_1C1_39556EE9.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_1A5_F1E583E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_174_A6D18DFD.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1CC_401F31DE.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1CF_737F873.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1CD_720CD4EC.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cinsiyet!$L$4</c:f>
              <c:strCache>
                <c:ptCount val="1"/>
                <c:pt idx="0">
                  <c:v>2021</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cinsiyet!$M$3:$N$3</c:f>
              <c:strCache>
                <c:ptCount val="2"/>
                <c:pt idx="0">
                  <c:v>KADIN</c:v>
                </c:pt>
                <c:pt idx="1">
                  <c:v>ERKEK</c:v>
                </c:pt>
              </c:strCache>
            </c:strRef>
          </c:cat>
          <c:val>
            <c:numRef>
              <c:f>cinsiyet!$M$4:$N$4</c:f>
              <c:numCache>
                <c:formatCode>0.00%</c:formatCode>
                <c:ptCount val="2"/>
                <c:pt idx="0">
                  <c:v>0.39802176063303657</c:v>
                </c:pt>
                <c:pt idx="1">
                  <c:v>0.60197823936696337</c:v>
                </c:pt>
              </c:numCache>
            </c:numRef>
          </c:val>
          <c:extLst>
            <c:ext xmlns:c16="http://schemas.microsoft.com/office/drawing/2014/chart" uri="{C3380CC4-5D6E-409C-BE32-E72D297353CC}">
              <c16:uniqueId val="{00000000-16A2-475E-AECB-BB593BC6E402}"/>
            </c:ext>
          </c:extLst>
        </c:ser>
        <c:ser>
          <c:idx val="1"/>
          <c:order val="1"/>
          <c:tx>
            <c:strRef>
              <c:f>cinsiyet!$L$5</c:f>
              <c:strCache>
                <c:ptCount val="1"/>
                <c:pt idx="0">
                  <c:v> 2022</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cinsiyet!$M$3:$N$3</c:f>
              <c:strCache>
                <c:ptCount val="2"/>
                <c:pt idx="0">
                  <c:v>KADIN</c:v>
                </c:pt>
                <c:pt idx="1">
                  <c:v>ERKEK</c:v>
                </c:pt>
              </c:strCache>
            </c:strRef>
          </c:cat>
          <c:val>
            <c:numRef>
              <c:f>cinsiyet!$M$5:$N$5</c:f>
              <c:numCache>
                <c:formatCode>0.00%</c:formatCode>
                <c:ptCount val="2"/>
                <c:pt idx="0">
                  <c:v>0.38161021984551396</c:v>
                </c:pt>
                <c:pt idx="1">
                  <c:v>0.61838978015448609</c:v>
                </c:pt>
              </c:numCache>
            </c:numRef>
          </c:val>
          <c:extLst>
            <c:ext xmlns:c16="http://schemas.microsoft.com/office/drawing/2014/chart" uri="{C3380CC4-5D6E-409C-BE32-E72D297353CC}">
              <c16:uniqueId val="{00000001-16A2-475E-AECB-BB593BC6E402}"/>
            </c:ext>
          </c:extLst>
        </c:ser>
        <c:dLbls>
          <c:showLegendKey val="0"/>
          <c:showVal val="0"/>
          <c:showCatName val="0"/>
          <c:showSerName val="0"/>
          <c:showPercent val="0"/>
          <c:showBubbleSize val="0"/>
        </c:dLbls>
        <c:gapWidth val="219"/>
        <c:overlap val="-27"/>
        <c:axId val="128798448"/>
        <c:axId val="128796368"/>
      </c:barChart>
      <c:catAx>
        <c:axId val="12879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128796368"/>
        <c:crosses val="autoZero"/>
        <c:auto val="1"/>
        <c:lblAlgn val="ctr"/>
        <c:lblOffset val="100"/>
        <c:noMultiLvlLbl val="0"/>
      </c:catAx>
      <c:valAx>
        <c:axId val="12879636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28798448"/>
        <c:crosses val="autoZero"/>
        <c:crossBetween val="between"/>
      </c:valAx>
      <c:spPr>
        <a:noFill/>
        <a:ln>
          <a:noFill/>
        </a:ln>
        <a:effectLst/>
      </c:spPr>
    </c:plotArea>
    <c:legend>
      <c:legendPos val="b"/>
      <c:layout>
        <c:manualLayout>
          <c:xMode val="edge"/>
          <c:yMode val="edge"/>
          <c:x val="0.41577993519159206"/>
          <c:y val="0.90374390057110343"/>
          <c:w val="0.16375953261289183"/>
          <c:h val="7.0761304683072596E-2"/>
        </c:manualLayout>
      </c:layout>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335297536458037E-3"/>
          <c:y val="2.2058846074245547E-2"/>
          <c:w val="0.97451558635494806"/>
          <c:h val="0.79683770379966123"/>
        </c:manualLayout>
      </c:layout>
      <c:barChart>
        <c:barDir val="col"/>
        <c:grouping val="clustered"/>
        <c:varyColors val="0"/>
        <c:ser>
          <c:idx val="0"/>
          <c:order val="0"/>
          <c:tx>
            <c:strRef>
              <c:f>'2022'!$P$2</c:f>
              <c:strCache>
                <c:ptCount val="1"/>
                <c:pt idx="0">
                  <c:v>2021</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'2022'!$Q$1:$U$1</c:f>
              <c:strCache>
                <c:ptCount val="5"/>
                <c:pt idx="0">
                  <c:v>Atık Kağıt</c:v>
                </c:pt>
                <c:pt idx="1">
                  <c:v>Atık Plastik</c:v>
                </c:pt>
                <c:pt idx="2">
                  <c:v>Atık Cam</c:v>
                </c:pt>
                <c:pt idx="3">
                  <c:v>Atık Metal</c:v>
                </c:pt>
                <c:pt idx="4">
                  <c:v>Karışık(kğt,plstk,mtl)</c:v>
                </c:pt>
              </c:strCache>
            </c:strRef>
          </c:cat>
          <c:val>
            <c:numRef>
              <c:f>'2022'!$Q$2:$U$2</c:f>
              <c:numCache>
                <c:formatCode>0.0000</c:formatCode>
                <c:ptCount val="5"/>
                <c:pt idx="0">
                  <c:v>5.7538782267459683E-2</c:v>
                </c:pt>
                <c:pt idx="1">
                  <c:v>4.1633453921147832E-2</c:v>
                </c:pt>
                <c:pt idx="2">
                  <c:v>0.12232203078055062</c:v>
                </c:pt>
                <c:pt idx="3">
                  <c:v>2.5599362315286037E-2</c:v>
                </c:pt>
              </c:numCache>
            </c:numRef>
          </c:val>
          <c:extLst>
            <c:ext xmlns:c16="http://schemas.microsoft.com/office/drawing/2014/chart" uri="{C3380CC4-5D6E-409C-BE32-E72D297353CC}">
              <c16:uniqueId val="{00000000-0512-4534-93DB-227F6C81C397}"/>
            </c:ext>
          </c:extLst>
        </c:ser>
        <c:ser>
          <c:idx val="1"/>
          <c:order val="1"/>
          <c:tx>
            <c:strRef>
              <c:f>'2022'!$P$3</c:f>
              <c:strCache>
                <c:ptCount val="1"/>
                <c:pt idx="0">
                  <c:v>2022</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'2022'!$Q$1:$U$1</c:f>
              <c:strCache>
                <c:ptCount val="5"/>
                <c:pt idx="0">
                  <c:v>Atık Kağıt</c:v>
                </c:pt>
                <c:pt idx="1">
                  <c:v>Atık Plastik</c:v>
                </c:pt>
                <c:pt idx="2">
                  <c:v>Atık Cam</c:v>
                </c:pt>
                <c:pt idx="3">
                  <c:v>Atık Metal</c:v>
                </c:pt>
                <c:pt idx="4">
                  <c:v>Karışık(kğt,plstk,mtl)</c:v>
                </c:pt>
              </c:strCache>
            </c:strRef>
          </c:cat>
          <c:val>
            <c:numRef>
              <c:f>'2022'!$Q$3:$U$3</c:f>
              <c:numCache>
                <c:formatCode>0.0000</c:formatCode>
                <c:ptCount val="5"/>
                <c:pt idx="0">
                  <c:v>8.2391323356922536E-2</c:v>
                </c:pt>
                <c:pt idx="1">
                  <c:v>4.5107930372170577E-2</c:v>
                </c:pt>
                <c:pt idx="2">
                  <c:v>0.13461521065946228</c:v>
                </c:pt>
                <c:pt idx="3">
                  <c:v>3.2790691363459558E-2</c:v>
                </c:pt>
                <c:pt idx="4">
                  <c:v>1.3885161722182187E-2</c:v>
                </c:pt>
              </c:numCache>
            </c:numRef>
          </c:val>
          <c:extLst>
            <c:ext xmlns:c16="http://schemas.microsoft.com/office/drawing/2014/chart" uri="{C3380CC4-5D6E-409C-BE32-E72D297353CC}">
              <c16:uniqueId val="{00000001-0512-4534-93DB-227F6C81C397}"/>
            </c:ext>
          </c:extLst>
        </c:ser>
        <c:dLbls>
          <c:showLegendKey val="0"/>
          <c:showVal val="0"/>
          <c:showCatName val="0"/>
          <c:showSerName val="0"/>
          <c:showPercent val="0"/>
          <c:showBubbleSize val="0"/>
        </c:dLbls>
        <c:gapWidth val="219"/>
        <c:overlap val="-27"/>
        <c:axId val="878035327"/>
        <c:axId val="878036575"/>
      </c:barChart>
      <c:catAx>
        <c:axId val="878035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878036575"/>
        <c:crosses val="autoZero"/>
        <c:auto val="1"/>
        <c:lblAlgn val="ctr"/>
        <c:lblOffset val="100"/>
        <c:noMultiLvlLbl val="0"/>
      </c:catAx>
      <c:valAx>
        <c:axId val="878036575"/>
        <c:scaling>
          <c:orientation val="minMax"/>
        </c:scaling>
        <c:delete val="1"/>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crossAx val="878035327"/>
        <c:crosses val="autoZero"/>
        <c:crossBetween val="between"/>
      </c:valAx>
      <c:spPr>
        <a:noFill/>
        <a:ln>
          <a:noFill/>
        </a:ln>
        <a:effectLst/>
      </c:spPr>
    </c:plotArea>
    <c:legend>
      <c:legendPos val="b"/>
      <c:layout>
        <c:manualLayout>
          <c:xMode val="edge"/>
          <c:yMode val="edge"/>
          <c:x val="0.40962254609906051"/>
          <c:y val="0.9367784131412934"/>
          <c:w val="0.1390531400190668"/>
          <c:h val="6.322165778485065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'2022'!$P$17</c:f>
              <c:strCache>
                <c:ptCount val="1"/>
                <c:pt idx="0">
                  <c:v>2021</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'2022'!$Q$16:$AG$16</c:f>
              <c:strCache>
                <c:ptCount val="17"/>
                <c:pt idx="0">
                  <c:v>Antifiriz Sıvıları</c:v>
                </c:pt>
                <c:pt idx="1">
                  <c:v>Akü</c:v>
                </c:pt>
                <c:pt idx="2">
                  <c:v>Tıbbi Atık</c:v>
                </c:pt>
                <c:pt idx="3">
                  <c:v>Floresan</c:v>
                </c:pt>
                <c:pt idx="4">
                  <c:v>Bitkisel Atık Yağ</c:v>
                </c:pt>
                <c:pt idx="5">
                  <c:v>Elektronik</c:v>
                </c:pt>
                <c:pt idx="6">
                  <c:v>Silikon</c:v>
                </c:pt>
                <c:pt idx="7">
                  <c:v>Boya / Vernik</c:v>
                </c:pt>
                <c:pt idx="8">
                  <c:v>Motor, Şanzıman Yağı</c:v>
                </c:pt>
                <c:pt idx="9">
                  <c:v>Kontamine Atıklar</c:v>
                </c:pt>
                <c:pt idx="10">
                  <c:v>Boş Basınçlı Kap</c:v>
                </c:pt>
                <c:pt idx="11">
                  <c:v>Kontamine Filtre </c:v>
                </c:pt>
                <c:pt idx="12">
                  <c:v>Yağ Filtreleri</c:v>
                </c:pt>
                <c:pt idx="13">
                  <c:v>Toner</c:v>
                </c:pt>
                <c:pt idx="14">
                  <c:v>Atık Pil</c:v>
                </c:pt>
                <c:pt idx="15">
                  <c:v>Zirai Kimyasal</c:v>
                </c:pt>
                <c:pt idx="16">
                  <c:v>Posa</c:v>
                </c:pt>
              </c:strCache>
            </c:strRef>
          </c:cat>
          <c:val>
            <c:numRef>
              <c:f>'2022'!$Q$17:$AG$17</c:f>
              <c:numCache>
                <c:formatCode>0.00000</c:formatCode>
                <c:ptCount val="17"/>
                <c:pt idx="0">
                  <c:v>1.8394751364277394E-4</c:v>
                </c:pt>
                <c:pt idx="1">
                  <c:v>3.0657918940462319E-4</c:v>
                </c:pt>
                <c:pt idx="2">
                  <c:v>1.3581458090624809E-2</c:v>
                </c:pt>
                <c:pt idx="3">
                  <c:v>6.5914525721993988E-4</c:v>
                </c:pt>
                <c:pt idx="4">
                  <c:v>1.043902139922742E-2</c:v>
                </c:pt>
                <c:pt idx="5">
                  <c:v>8.0323747624011282E-4</c:v>
                </c:pt>
                <c:pt idx="6">
                  <c:v>3.3723710834508556E-4</c:v>
                </c:pt>
                <c:pt idx="7">
                  <c:v>3.5716475565638604E-3</c:v>
                </c:pt>
                <c:pt idx="8">
                  <c:v>4.1388190569624132E-4</c:v>
                </c:pt>
                <c:pt idx="9">
                  <c:v>1.2109877981482616E-3</c:v>
                </c:pt>
                <c:pt idx="10">
                  <c:v>4.75197743577166E-4</c:v>
                </c:pt>
                <c:pt idx="11">
                  <c:v>1.532895947023116E-4</c:v>
                </c:pt>
                <c:pt idx="12" formatCode="0">
                  <c:v>0</c:v>
                </c:pt>
                <c:pt idx="13" formatCode="0">
                  <c:v>0</c:v>
                </c:pt>
                <c:pt idx="14">
                  <c:v>5.4877674903427553E-4</c:v>
                </c:pt>
                <c:pt idx="15" formatCode="0">
                  <c:v>0</c:v>
                </c:pt>
                <c:pt idx="16">
                  <c:v>2.2288307069716108E-2</c:v>
                </c:pt>
              </c:numCache>
            </c:numRef>
          </c:val>
          <c:extLst>
            <c:ext xmlns:c16="http://schemas.microsoft.com/office/drawing/2014/chart" uri="{C3380CC4-5D6E-409C-BE32-E72D297353CC}">
              <c16:uniqueId val="{00000000-9148-4437-82E5-0B889F090C7B}"/>
            </c:ext>
          </c:extLst>
        </c:ser>
        <c:ser>
          <c:idx val="1"/>
          <c:order val="1"/>
          <c:tx>
            <c:strRef>
              <c:f>'2022'!$P$18</c:f>
              <c:strCache>
                <c:ptCount val="1"/>
                <c:pt idx="0">
                  <c:v>2022</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'2022'!$Q$16:$AG$16</c:f>
              <c:strCache>
                <c:ptCount val="17"/>
                <c:pt idx="0">
                  <c:v>Antifiriz Sıvıları</c:v>
                </c:pt>
                <c:pt idx="1">
                  <c:v>Akü</c:v>
                </c:pt>
                <c:pt idx="2">
                  <c:v>Tıbbi Atık</c:v>
                </c:pt>
                <c:pt idx="3">
                  <c:v>Floresan</c:v>
                </c:pt>
                <c:pt idx="4">
                  <c:v>Bitkisel Atık Yağ</c:v>
                </c:pt>
                <c:pt idx="5">
                  <c:v>Elektronik</c:v>
                </c:pt>
                <c:pt idx="6">
                  <c:v>Silikon</c:v>
                </c:pt>
                <c:pt idx="7">
                  <c:v>Boya / Vernik</c:v>
                </c:pt>
                <c:pt idx="8">
                  <c:v>Motor, Şanzıman Yağı</c:v>
                </c:pt>
                <c:pt idx="9">
                  <c:v>Kontamine Atıklar</c:v>
                </c:pt>
                <c:pt idx="10">
                  <c:v>Boş Basınçlı Kap</c:v>
                </c:pt>
                <c:pt idx="11">
                  <c:v>Kontamine Filtre </c:v>
                </c:pt>
                <c:pt idx="12">
                  <c:v>Yağ Filtreleri</c:v>
                </c:pt>
                <c:pt idx="13">
                  <c:v>Toner</c:v>
                </c:pt>
                <c:pt idx="14">
                  <c:v>Atık Pil</c:v>
                </c:pt>
                <c:pt idx="15">
                  <c:v>Zirai Kimyasal</c:v>
                </c:pt>
                <c:pt idx="16">
                  <c:v>Posa</c:v>
                </c:pt>
              </c:strCache>
            </c:strRef>
          </c:cat>
          <c:val>
            <c:numRef>
              <c:f>'2022'!$Q$18:$AG$18</c:f>
              <c:numCache>
                <c:formatCode>0.00000</c:formatCode>
                <c:ptCount val="17"/>
                <c:pt idx="0" formatCode="0">
                  <c:v>0</c:v>
                </c:pt>
                <c:pt idx="1">
                  <c:v>3.0152359874445573E-5</c:v>
                </c:pt>
                <c:pt idx="2">
                  <c:v>2.8825656039969966E-3</c:v>
                </c:pt>
                <c:pt idx="3">
                  <c:v>1.0553325956055951E-4</c:v>
                </c:pt>
                <c:pt idx="4">
                  <c:v>2.8041694683234382E-3</c:v>
                </c:pt>
                <c:pt idx="5">
                  <c:v>1.1307134952917089E-4</c:v>
                </c:pt>
                <c:pt idx="6">
                  <c:v>7.5380899686113939E-5</c:v>
                </c:pt>
                <c:pt idx="7">
                  <c:v>4.0705685830501526E-4</c:v>
                </c:pt>
                <c:pt idx="8">
                  <c:v>1.5829988934083926E-4</c:v>
                </c:pt>
                <c:pt idx="9">
                  <c:v>4.5228539811668358E-4</c:v>
                </c:pt>
                <c:pt idx="10">
                  <c:v>1.2060943949778229E-4</c:v>
                </c:pt>
                <c:pt idx="11">
                  <c:v>0</c:v>
                </c:pt>
                <c:pt idx="12">
                  <c:v>1.6583797930945065E-4</c:v>
                </c:pt>
                <c:pt idx="13">
                  <c:v>1.5076179937222787E-5</c:v>
                </c:pt>
                <c:pt idx="14">
                  <c:v>2.0503604714622989E-4</c:v>
                </c:pt>
                <c:pt idx="15">
                  <c:v>1.5076179937222787E-5</c:v>
                </c:pt>
                <c:pt idx="16">
                  <c:v>2.1652409625839367E-2</c:v>
                </c:pt>
              </c:numCache>
            </c:numRef>
          </c:val>
          <c:extLst>
            <c:ext xmlns:c16="http://schemas.microsoft.com/office/drawing/2014/chart" uri="{C3380CC4-5D6E-409C-BE32-E72D297353CC}">
              <c16:uniqueId val="{00000001-9148-4437-82E5-0B889F090C7B}"/>
            </c:ext>
          </c:extLst>
        </c:ser>
        <c:dLbls>
          <c:showLegendKey val="0"/>
          <c:showVal val="0"/>
          <c:showCatName val="0"/>
          <c:showSerName val="0"/>
          <c:showPercent val="0"/>
          <c:showBubbleSize val="0"/>
        </c:dLbls>
        <c:gapWidth val="219"/>
        <c:overlap val="-27"/>
        <c:axId val="2058388928"/>
        <c:axId val="2058389760"/>
      </c:barChart>
      <c:catAx>
        <c:axId val="205838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2058389760"/>
        <c:crosses val="autoZero"/>
        <c:auto val="1"/>
        <c:lblAlgn val="ctr"/>
        <c:lblOffset val="100"/>
        <c:noMultiLvlLbl val="0"/>
      </c:catAx>
      <c:valAx>
        <c:axId val="2058389760"/>
        <c:scaling>
          <c:orientation val="minMax"/>
        </c:scaling>
        <c:delete val="1"/>
        <c:axPos val="l"/>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crossAx val="2058388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'Mizan az otel isletmeleri'!$E$831</c:f>
              <c:strCache>
                <c:ptCount val="1"/>
                <c:pt idx="0">
                  <c:v>%</c:v>
                </c:pt>
              </c:strCache>
            </c:strRef>
          </c:tx>
          <c:spPr>
            <a:solidFill>
              <a:schemeClr val="dk1">
                <a:tint val="88500"/>
              </a:schemeClr>
            </a:solidFill>
            <a:ln>
              <a:noFill/>
            </a:ln>
            <a:effectLst/>
          </c:spPr>
          <c:invertIfNegative val="0"/>
          <c:dLbls>
            <c:spPr>
              <a:noFill/>
              <a:ln>
                <a:noFill/>
              </a:ln>
              <a:effectLst/>
            </c:spPr>
            <c:txPr>
              <a:bodyPr rot="-5400000" spcFirstLastPara="1" vertOverflow="ellipsis" wrap="square" anchor="ctr" anchorCtr="1"/>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'Mizan az otel isletmeleri'!$C$832:$D$834</c:f>
              <c:multiLvlStrCache>
                <c:ptCount val="3"/>
                <c:lvl>
                  <c:pt idx="0">
                    <c:v>829</c:v>
                  </c:pt>
                  <c:pt idx="1">
                    <c:v>579</c:v>
                  </c:pt>
                  <c:pt idx="2">
                    <c:v>250</c:v>
                  </c:pt>
                </c:lvl>
                <c:lvl>
                  <c:pt idx="0">
                    <c:v>Toplam Tedarikçi Sayısı</c:v>
                  </c:pt>
                  <c:pt idx="1">
                    <c:v>Antalya İçi Tedarikçi Sayısı</c:v>
                  </c:pt>
                  <c:pt idx="2">
                    <c:v>Diğer İller Tedarikçi Sayısı</c:v>
                  </c:pt>
                </c:lvl>
              </c:multiLvlStrCache>
            </c:multiLvlStrRef>
          </c:cat>
          <c:val>
            <c:numRef>
              <c:f>'Mizan az otel isletmeleri'!$E$832:$E$834</c:f>
              <c:numCache>
                <c:formatCode>0.00%</c:formatCode>
                <c:ptCount val="3"/>
                <c:pt idx="0" formatCode="0%">
                  <c:v>1</c:v>
                </c:pt>
                <c:pt idx="1">
                  <c:v>0.69843184559710492</c:v>
                </c:pt>
                <c:pt idx="2">
                  <c:v>0.30156815440289503</c:v>
                </c:pt>
              </c:numCache>
            </c:numRef>
          </c:val>
          <c:extLst>
            <c:ext xmlns:c16="http://schemas.microsoft.com/office/drawing/2014/chart" uri="{C3380CC4-5D6E-409C-BE32-E72D297353CC}">
              <c16:uniqueId val="{00000000-7DD3-4AD0-999D-1CEB31EF6A29}"/>
            </c:ext>
          </c:extLst>
        </c:ser>
        <c:dLbls>
          <c:showLegendKey val="0"/>
          <c:showVal val="0"/>
          <c:showCatName val="0"/>
          <c:showSerName val="0"/>
          <c:showPercent val="0"/>
          <c:showBubbleSize val="0"/>
        </c:dLbls>
        <c:gapWidth val="219"/>
        <c:overlap val="-27"/>
        <c:axId val="221116592"/>
        <c:axId val="221111184"/>
      </c:barChart>
      <c:catAx>
        <c:axId val="22111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2000" b="1" i="0" u="none" strike="noStrike" kern="1200" baseline="0">
                <a:solidFill>
                  <a:sysClr val="windowText" lastClr="000000"/>
                </a:solidFill>
                <a:latin typeface="+mn-lt"/>
                <a:ea typeface="+mn-ea"/>
                <a:cs typeface="+mn-cs"/>
              </a:defRPr>
            </a:pPr>
            <a:endParaRPr lang="en-US"/>
          </a:p>
        </c:txPr>
        <c:crossAx val="221111184"/>
        <c:crosses val="autoZero"/>
        <c:auto val="1"/>
        <c:lblAlgn val="ctr"/>
        <c:lblOffset val="100"/>
        <c:noMultiLvlLbl val="0"/>
      </c:catAx>
      <c:valAx>
        <c:axId val="22111118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21116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yaş!$N$5</c:f>
              <c:strCache>
                <c:ptCount val="1"/>
                <c:pt idx="0">
                  <c:v>2021</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yaş!$O$4:$V$4</c:f>
              <c:strCache>
                <c:ptCount val="8"/>
                <c:pt idx="0">
                  <c:v>20 YAŞ ALTI</c:v>
                </c:pt>
                <c:pt idx="1">
                  <c:v>20 - 25 YAŞ</c:v>
                </c:pt>
                <c:pt idx="2">
                  <c:v>25 - 30 YAŞ</c:v>
                </c:pt>
                <c:pt idx="3">
                  <c:v>30 - 35 YAŞ</c:v>
                </c:pt>
                <c:pt idx="4">
                  <c:v>35 - 40 YAŞ</c:v>
                </c:pt>
                <c:pt idx="5">
                  <c:v>40 - 45 YAŞ</c:v>
                </c:pt>
                <c:pt idx="6">
                  <c:v>45 - 50 YAŞ</c:v>
                </c:pt>
                <c:pt idx="7">
                  <c:v>50 YAŞ VE ÜZERİ</c:v>
                </c:pt>
              </c:strCache>
            </c:strRef>
          </c:cat>
          <c:val>
            <c:numRef>
              <c:f>yaş!$O$5:$V$5</c:f>
              <c:numCache>
                <c:formatCode>0.00%</c:formatCode>
                <c:ptCount val="8"/>
                <c:pt idx="0">
                  <c:v>9.2399999999999996E-2</c:v>
                </c:pt>
                <c:pt idx="1">
                  <c:v>9.69E-2</c:v>
                </c:pt>
                <c:pt idx="2">
                  <c:v>0.1361</c:v>
                </c:pt>
                <c:pt idx="3">
                  <c:v>0.13270000000000001</c:v>
                </c:pt>
                <c:pt idx="4">
                  <c:v>0.14599999999999999</c:v>
                </c:pt>
                <c:pt idx="5">
                  <c:v>0.1515</c:v>
                </c:pt>
                <c:pt idx="6">
                  <c:v>0.12759999999999999</c:v>
                </c:pt>
                <c:pt idx="7">
                  <c:v>0.1167</c:v>
                </c:pt>
              </c:numCache>
            </c:numRef>
          </c:val>
          <c:extLst>
            <c:ext xmlns:c16="http://schemas.microsoft.com/office/drawing/2014/chart" uri="{C3380CC4-5D6E-409C-BE32-E72D297353CC}">
              <c16:uniqueId val="{00000000-CD1D-49F1-AE06-D6CD717357A6}"/>
            </c:ext>
          </c:extLst>
        </c:ser>
        <c:ser>
          <c:idx val="1"/>
          <c:order val="1"/>
          <c:tx>
            <c:strRef>
              <c:f>yaş!$N$6</c:f>
              <c:strCache>
                <c:ptCount val="1"/>
                <c:pt idx="0">
                  <c:v> 2022</c:v>
                </c:pt>
              </c:strCache>
            </c:strRef>
          </c:tx>
          <c:spPr>
            <a:solidFill>
              <a:schemeClr val="accent2"/>
            </a:solidFill>
            <a:ln>
              <a:noFill/>
            </a:ln>
            <a:effectLst/>
          </c:spPr>
          <c:invertIfNegative val="0"/>
          <c:dLbls>
            <c:dLbl>
              <c:idx val="0"/>
              <c:layout>
                <c:manualLayout>
                  <c:x val="-1.10610220035953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1D-49F1-AE06-D6CD717357A6}"/>
                </c:ext>
              </c:extLst>
            </c:dLbl>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yaş!$O$4:$V$4</c:f>
              <c:strCache>
                <c:ptCount val="8"/>
                <c:pt idx="0">
                  <c:v>20 YAŞ ALTI</c:v>
                </c:pt>
                <c:pt idx="1">
                  <c:v>20 - 25 YAŞ</c:v>
                </c:pt>
                <c:pt idx="2">
                  <c:v>25 - 30 YAŞ</c:v>
                </c:pt>
                <c:pt idx="3">
                  <c:v>30 - 35 YAŞ</c:v>
                </c:pt>
                <c:pt idx="4">
                  <c:v>35 - 40 YAŞ</c:v>
                </c:pt>
                <c:pt idx="5">
                  <c:v>40 - 45 YAŞ</c:v>
                </c:pt>
                <c:pt idx="6">
                  <c:v>45 - 50 YAŞ</c:v>
                </c:pt>
                <c:pt idx="7">
                  <c:v>50 YAŞ VE ÜZERİ</c:v>
                </c:pt>
              </c:strCache>
            </c:strRef>
          </c:cat>
          <c:val>
            <c:numRef>
              <c:f>yaş!$O$6:$V$6</c:f>
              <c:numCache>
                <c:formatCode>0.00%</c:formatCode>
                <c:ptCount val="8"/>
                <c:pt idx="0">
                  <c:v>0.18523469994058231</c:v>
                </c:pt>
                <c:pt idx="1">
                  <c:v>0.12730243612596553</c:v>
                </c:pt>
                <c:pt idx="2">
                  <c:v>0.12863933452168747</c:v>
                </c:pt>
                <c:pt idx="3">
                  <c:v>0.10472370766488413</c:v>
                </c:pt>
                <c:pt idx="4">
                  <c:v>0.10219845513963162</c:v>
                </c:pt>
                <c:pt idx="5">
                  <c:v>0.13963161021984549</c:v>
                </c:pt>
                <c:pt idx="6">
                  <c:v>0.10368389780154486</c:v>
                </c:pt>
                <c:pt idx="7">
                  <c:v>0.10858585858585858</c:v>
                </c:pt>
              </c:numCache>
            </c:numRef>
          </c:val>
          <c:extLst>
            <c:ext xmlns:c16="http://schemas.microsoft.com/office/drawing/2014/chart" uri="{C3380CC4-5D6E-409C-BE32-E72D297353CC}">
              <c16:uniqueId val="{00000001-CD1D-49F1-AE06-D6CD717357A6}"/>
            </c:ext>
          </c:extLst>
        </c:ser>
        <c:dLbls>
          <c:showLegendKey val="0"/>
          <c:showVal val="0"/>
          <c:showCatName val="0"/>
          <c:showSerName val="0"/>
          <c:showPercent val="0"/>
          <c:showBubbleSize val="0"/>
        </c:dLbls>
        <c:gapWidth val="219"/>
        <c:overlap val="-27"/>
        <c:axId val="213225056"/>
        <c:axId val="213222560"/>
      </c:barChart>
      <c:catAx>
        <c:axId val="21322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213222560"/>
        <c:crosses val="autoZero"/>
        <c:auto val="1"/>
        <c:lblAlgn val="ctr"/>
        <c:lblOffset val="100"/>
        <c:noMultiLvlLbl val="0"/>
      </c:catAx>
      <c:valAx>
        <c:axId val="21322256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213225056"/>
        <c:crosses val="autoZero"/>
        <c:crossBetween val="between"/>
      </c:valAx>
      <c:spPr>
        <a:noFill/>
        <a:ln>
          <a:noFill/>
        </a:ln>
        <a:effectLst/>
      </c:spPr>
    </c:plotArea>
    <c:legend>
      <c:legendPos val="b"/>
      <c:layout>
        <c:manualLayout>
          <c:xMode val="edge"/>
          <c:yMode val="edge"/>
          <c:x val="0.835176401527292"/>
          <c:y val="0.92150641273296352"/>
          <c:w val="0.15479935131896155"/>
          <c:h val="6.4541320133487678E-2"/>
        </c:manualLayout>
      </c:layout>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Uyruk!$O$4</c:f>
              <c:strCache>
                <c:ptCount val="1"/>
                <c:pt idx="0">
                  <c:v>2021</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Uyruk!$P$3:$Z$3</c:f>
              <c:strCache>
                <c:ptCount val="11"/>
                <c:pt idx="0">
                  <c:v>İran</c:v>
                </c:pt>
                <c:pt idx="1">
                  <c:v>Türkiye</c:v>
                </c:pt>
                <c:pt idx="2">
                  <c:v>Ukrayna</c:v>
                </c:pt>
                <c:pt idx="3">
                  <c:v>Kazakistan</c:v>
                </c:pt>
                <c:pt idx="4">
                  <c:v>Rusya</c:v>
                </c:pt>
                <c:pt idx="5">
                  <c:v>Azerbaycan</c:v>
                </c:pt>
                <c:pt idx="6">
                  <c:v>Kırgızıstan</c:v>
                </c:pt>
                <c:pt idx="7">
                  <c:v>Özbekistan</c:v>
                </c:pt>
                <c:pt idx="8">
                  <c:v>Türkmenistan</c:v>
                </c:pt>
                <c:pt idx="9">
                  <c:v>Tacikistan</c:v>
                </c:pt>
                <c:pt idx="10">
                  <c:v>Kanada</c:v>
                </c:pt>
              </c:strCache>
            </c:strRef>
          </c:cat>
          <c:val>
            <c:numRef>
              <c:f>Uyruk!$P$4:$Z$4</c:f>
              <c:numCache>
                <c:formatCode>0.00%</c:formatCode>
                <c:ptCount val="11"/>
                <c:pt idx="0">
                  <c:v>3.3630069238377845E-3</c:v>
                </c:pt>
                <c:pt idx="1">
                  <c:v>0.98358061325420376</c:v>
                </c:pt>
                <c:pt idx="2">
                  <c:v>4.154302670623145E-3</c:v>
                </c:pt>
                <c:pt idx="3">
                  <c:v>5.9347181008902079E-3</c:v>
                </c:pt>
                <c:pt idx="4">
                  <c:v>2.967359050445104E-3</c:v>
                </c:pt>
              </c:numCache>
            </c:numRef>
          </c:val>
          <c:extLst>
            <c:ext xmlns:c16="http://schemas.microsoft.com/office/drawing/2014/chart" uri="{C3380CC4-5D6E-409C-BE32-E72D297353CC}">
              <c16:uniqueId val="{00000000-9D0D-4771-891D-816A2FE2FBD6}"/>
            </c:ext>
          </c:extLst>
        </c:ser>
        <c:ser>
          <c:idx val="1"/>
          <c:order val="1"/>
          <c:tx>
            <c:strRef>
              <c:f>Uyruk!$O$5</c:f>
              <c:strCache>
                <c:ptCount val="1"/>
                <c:pt idx="0">
                  <c:v>2022</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Uyruk!$P$3:$Z$3</c:f>
              <c:strCache>
                <c:ptCount val="11"/>
                <c:pt idx="0">
                  <c:v>İran</c:v>
                </c:pt>
                <c:pt idx="1">
                  <c:v>Türkiye</c:v>
                </c:pt>
                <c:pt idx="2">
                  <c:v>Ukrayna</c:v>
                </c:pt>
                <c:pt idx="3">
                  <c:v>Kazakistan</c:v>
                </c:pt>
                <c:pt idx="4">
                  <c:v>Rusya</c:v>
                </c:pt>
                <c:pt idx="5">
                  <c:v>Azerbaycan</c:v>
                </c:pt>
                <c:pt idx="6">
                  <c:v>Kırgızıstan</c:v>
                </c:pt>
                <c:pt idx="7">
                  <c:v>Özbekistan</c:v>
                </c:pt>
                <c:pt idx="8">
                  <c:v>Türkmenistan</c:v>
                </c:pt>
                <c:pt idx="9">
                  <c:v>Tacikistan</c:v>
                </c:pt>
                <c:pt idx="10">
                  <c:v>Kanada</c:v>
                </c:pt>
              </c:strCache>
            </c:strRef>
          </c:cat>
          <c:val>
            <c:numRef>
              <c:f>Uyruk!$P$5:$Z$5</c:f>
              <c:numCache>
                <c:formatCode>0.00%</c:formatCode>
                <c:ptCount val="11"/>
                <c:pt idx="0">
                  <c:v>2.9708853238265003E-3</c:v>
                </c:pt>
                <c:pt idx="1">
                  <c:v>0.95528817587641113</c:v>
                </c:pt>
                <c:pt idx="2">
                  <c:v>2.8223410576351752E-3</c:v>
                </c:pt>
                <c:pt idx="3">
                  <c:v>5.0505050505050509E-3</c:v>
                </c:pt>
                <c:pt idx="4">
                  <c:v>2.9708853238265003E-3</c:v>
                </c:pt>
                <c:pt idx="5">
                  <c:v>4.4563279857397502E-4</c:v>
                </c:pt>
                <c:pt idx="6">
                  <c:v>2.8371954842543078E-2</c:v>
                </c:pt>
                <c:pt idx="7">
                  <c:v>5.9417706476529999E-4</c:v>
                </c:pt>
                <c:pt idx="8">
                  <c:v>5.9417706476529999E-4</c:v>
                </c:pt>
                <c:pt idx="9">
                  <c:v>2.9708853238264999E-4</c:v>
                </c:pt>
                <c:pt idx="10">
                  <c:v>5.9417706476529999E-4</c:v>
                </c:pt>
              </c:numCache>
            </c:numRef>
          </c:val>
          <c:extLst>
            <c:ext xmlns:c16="http://schemas.microsoft.com/office/drawing/2014/chart" uri="{C3380CC4-5D6E-409C-BE32-E72D297353CC}">
              <c16:uniqueId val="{00000001-9D0D-4771-891D-816A2FE2FBD6}"/>
            </c:ext>
          </c:extLst>
        </c:ser>
        <c:dLbls>
          <c:showLegendKey val="0"/>
          <c:showVal val="0"/>
          <c:showCatName val="0"/>
          <c:showSerName val="0"/>
          <c:showPercent val="0"/>
          <c:showBubbleSize val="0"/>
        </c:dLbls>
        <c:gapWidth val="219"/>
        <c:overlap val="-27"/>
        <c:axId val="225643504"/>
        <c:axId val="225644336"/>
      </c:barChart>
      <c:catAx>
        <c:axId val="225643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crossAx val="225644336"/>
        <c:crosses val="autoZero"/>
        <c:auto val="1"/>
        <c:lblAlgn val="ctr"/>
        <c:lblOffset val="100"/>
        <c:noMultiLvlLbl val="0"/>
      </c:catAx>
      <c:valAx>
        <c:axId val="225644336"/>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225643504"/>
        <c:crosses val="autoZero"/>
        <c:crossBetween val="between"/>
      </c:valAx>
      <c:spPr>
        <a:noFill/>
        <a:ln>
          <a:noFill/>
        </a:ln>
        <a:effectLst/>
      </c:spPr>
    </c:plotArea>
    <c:legend>
      <c:legendPos val="b"/>
      <c:layout>
        <c:manualLayout>
          <c:xMode val="edge"/>
          <c:yMode val="edge"/>
          <c:x val="0.80817798337981939"/>
          <c:y val="0.91105506846977613"/>
          <c:w val="0.16875741529514335"/>
          <c:h val="7.0303465092661485E-2"/>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mn-lt"/>
                <a:ea typeface="+mn-ea"/>
                <a:cs typeface="+mn-cs"/>
              </a:defRPr>
            </a:pPr>
            <a:r>
              <a:rPr lang="tr-TR" sz="2000" b="1">
                <a:solidFill>
                  <a:sysClr val="windowText" lastClr="000000"/>
                </a:solidFill>
              </a:rPr>
              <a:t>Yerel</a:t>
            </a:r>
            <a:r>
              <a:rPr lang="tr-TR" sz="2000" b="1" baseline="0">
                <a:solidFill>
                  <a:sysClr val="windowText" lastClr="000000"/>
                </a:solidFill>
              </a:rPr>
              <a:t> İstihdam Oranı</a:t>
            </a:r>
            <a:endParaRPr lang="en-US" sz="2000" b="1">
              <a:solidFill>
                <a:sysClr val="windowText" lastClr="000000"/>
              </a:solidFill>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İkamet!$B$2</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İkamet!$A$3:$A$5</c:f>
              <c:numCache>
                <c:formatCode>General</c:formatCode>
                <c:ptCount val="1"/>
              </c:numCache>
            </c:numRef>
          </c:cat>
          <c:val>
            <c:numRef>
              <c:f>İkamet!$B$3:$B$5</c:f>
              <c:numCache>
                <c:formatCode>0.00%</c:formatCode>
                <c:ptCount val="1"/>
                <c:pt idx="0">
                  <c:v>0.79699248120300747</c:v>
                </c:pt>
              </c:numCache>
            </c:numRef>
          </c:val>
          <c:extLst>
            <c:ext xmlns:c16="http://schemas.microsoft.com/office/drawing/2014/chart" uri="{C3380CC4-5D6E-409C-BE32-E72D297353CC}">
              <c16:uniqueId val="{00000000-A73A-41E3-9F46-9B184E19C22D}"/>
            </c:ext>
          </c:extLst>
        </c:ser>
        <c:ser>
          <c:idx val="1"/>
          <c:order val="1"/>
          <c:tx>
            <c:strRef>
              <c:f>İkamet!$C$2</c:f>
              <c:strCache>
                <c:ptCount val="1"/>
                <c:pt idx="0">
                  <c:v>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İkamet!$A$3:$A$5</c:f>
              <c:numCache>
                <c:formatCode>General</c:formatCode>
                <c:ptCount val="1"/>
              </c:numCache>
            </c:numRef>
          </c:cat>
          <c:val>
            <c:numRef>
              <c:f>İkamet!$C$3:$C$5</c:f>
              <c:numCache>
                <c:formatCode>0.00%</c:formatCode>
                <c:ptCount val="1"/>
                <c:pt idx="0">
                  <c:v>0.71311475409836067</c:v>
                </c:pt>
              </c:numCache>
            </c:numRef>
          </c:val>
          <c:extLst>
            <c:ext xmlns:c16="http://schemas.microsoft.com/office/drawing/2014/chart" uri="{C3380CC4-5D6E-409C-BE32-E72D297353CC}">
              <c16:uniqueId val="{00000001-A73A-41E3-9F46-9B184E19C22D}"/>
            </c:ext>
          </c:extLst>
        </c:ser>
        <c:dLbls>
          <c:showLegendKey val="0"/>
          <c:showVal val="0"/>
          <c:showCatName val="0"/>
          <c:showSerName val="0"/>
          <c:showPercent val="0"/>
          <c:showBubbleSize val="0"/>
        </c:dLbls>
        <c:gapWidth val="219"/>
        <c:overlap val="-27"/>
        <c:axId val="430622672"/>
        <c:axId val="430625168"/>
      </c:barChart>
      <c:catAx>
        <c:axId val="430622672"/>
        <c:scaling>
          <c:orientation val="minMax"/>
        </c:scaling>
        <c:delete val="1"/>
        <c:axPos val="b"/>
        <c:numFmt formatCode="General" sourceLinked="1"/>
        <c:majorTickMark val="none"/>
        <c:minorTickMark val="none"/>
        <c:tickLblPos val="nextTo"/>
        <c:crossAx val="430625168"/>
        <c:crosses val="autoZero"/>
        <c:auto val="1"/>
        <c:lblAlgn val="ctr"/>
        <c:lblOffset val="100"/>
        <c:noMultiLvlLbl val="0"/>
      </c:catAx>
      <c:valAx>
        <c:axId val="43062516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430622672"/>
        <c:crosses val="autoZero"/>
        <c:crossBetween val="between"/>
      </c:valAx>
      <c:spPr>
        <a:noFill/>
        <a:ln>
          <a:noFill/>
        </a:ln>
        <a:effectLst/>
      </c:spPr>
    </c:plotArea>
    <c:legend>
      <c:legendPos val="b"/>
      <c:layout>
        <c:manualLayout>
          <c:xMode val="edge"/>
          <c:yMode val="edge"/>
          <c:x val="0.6580869420310238"/>
          <c:y val="0.90593846575431869"/>
          <c:w val="0.30611045000249021"/>
          <c:h val="7.7819415331684294E-2"/>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163193432880917E-2"/>
          <c:y val="1.2027275967835845E-2"/>
          <c:w val="0.92183680656711908"/>
          <c:h val="0.49756745975976513"/>
        </c:manualLayout>
      </c:layout>
      <c:barChart>
        <c:barDir val="col"/>
        <c:grouping val="clustered"/>
        <c:varyColors val="0"/>
        <c:ser>
          <c:idx val="0"/>
          <c:order val="0"/>
          <c:tx>
            <c:strRef>
              <c:f>Eğitim!$P$2</c:f>
              <c:strCache>
                <c:ptCount val="1"/>
                <c:pt idx="0">
                  <c:v>2021</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Eğitim!$Q$1:$AE$1</c:f>
              <c:strCache>
                <c:ptCount val="15"/>
                <c:pt idx="0">
                  <c:v>YİYECEK İÇECEK</c:v>
                </c:pt>
                <c:pt idx="1">
                  <c:v>BAHÇE</c:v>
                </c:pt>
                <c:pt idx="2">
                  <c:v>BİLGİ İŞLEM</c:v>
                </c:pt>
                <c:pt idx="3">
                  <c:v>ÇOCUK KULÜBÜ</c:v>
                </c:pt>
                <c:pt idx="4">
                  <c:v>EĞLENCE VE AKTİVİTE</c:v>
                </c:pt>
                <c:pt idx="5">
                  <c:v>GENEL MÜDÜRLÜK</c:v>
                </c:pt>
                <c:pt idx="6">
                  <c:v>İDARİ İŞLER</c:v>
                </c:pt>
                <c:pt idx="7">
                  <c:v>İNSAN KAYNAKLARI</c:v>
                </c:pt>
                <c:pt idx="8">
                  <c:v>KAT HİZMETLERİ</c:v>
                </c:pt>
                <c:pt idx="9">
                  <c:v>KALİTE</c:v>
                </c:pt>
                <c:pt idx="10">
                  <c:v>MİSAFİR İLİŞKİLERİ</c:v>
                </c:pt>
                <c:pt idx="11">
                  <c:v>MALİ İŞLER</c:v>
                </c:pt>
                <c:pt idx="12">
                  <c:v>MUTFAK</c:v>
                </c:pt>
                <c:pt idx="13">
                  <c:v>ÖNBÜRO</c:v>
                </c:pt>
                <c:pt idx="14">
                  <c:v>TEKNİK SERVİS</c:v>
                </c:pt>
              </c:strCache>
            </c:strRef>
          </c:cat>
          <c:val>
            <c:numRef>
              <c:f>Eğitim!$Q$2:$AE$2</c:f>
              <c:numCache>
                <c:formatCode>General</c:formatCode>
                <c:ptCount val="15"/>
                <c:pt idx="0">
                  <c:v>1.87</c:v>
                </c:pt>
                <c:pt idx="1">
                  <c:v>1.93</c:v>
                </c:pt>
                <c:pt idx="2">
                  <c:v>0</c:v>
                </c:pt>
                <c:pt idx="3">
                  <c:v>2.2799999999999998</c:v>
                </c:pt>
                <c:pt idx="4">
                  <c:v>0.97</c:v>
                </c:pt>
                <c:pt idx="5">
                  <c:v>0</c:v>
                </c:pt>
                <c:pt idx="6">
                  <c:v>0.8</c:v>
                </c:pt>
                <c:pt idx="7">
                  <c:v>3.05</c:v>
                </c:pt>
                <c:pt idx="8">
                  <c:v>0.83</c:v>
                </c:pt>
                <c:pt idx="9">
                  <c:v>0</c:v>
                </c:pt>
                <c:pt idx="10">
                  <c:v>0.65</c:v>
                </c:pt>
                <c:pt idx="11">
                  <c:v>0.46</c:v>
                </c:pt>
                <c:pt idx="12">
                  <c:v>1.75</c:v>
                </c:pt>
                <c:pt idx="13">
                  <c:v>1.55</c:v>
                </c:pt>
                <c:pt idx="14">
                  <c:v>1.06</c:v>
                </c:pt>
              </c:numCache>
            </c:numRef>
          </c:val>
          <c:extLst>
            <c:ext xmlns:c16="http://schemas.microsoft.com/office/drawing/2014/chart" uri="{C3380CC4-5D6E-409C-BE32-E72D297353CC}">
              <c16:uniqueId val="{00000000-10C8-451D-AFF5-37DA16280395}"/>
            </c:ext>
          </c:extLst>
        </c:ser>
        <c:ser>
          <c:idx val="1"/>
          <c:order val="1"/>
          <c:tx>
            <c:strRef>
              <c:f>Eğitim!$P$3</c:f>
              <c:strCache>
                <c:ptCount val="1"/>
                <c:pt idx="0">
                  <c:v>2022</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Eğitim!$Q$1:$AE$1</c:f>
              <c:strCache>
                <c:ptCount val="15"/>
                <c:pt idx="0">
                  <c:v>YİYECEK İÇECEK</c:v>
                </c:pt>
                <c:pt idx="1">
                  <c:v>BAHÇE</c:v>
                </c:pt>
                <c:pt idx="2">
                  <c:v>BİLGİ İŞLEM</c:v>
                </c:pt>
                <c:pt idx="3">
                  <c:v>ÇOCUK KULÜBÜ</c:v>
                </c:pt>
                <c:pt idx="4">
                  <c:v>EĞLENCE VE AKTİVİTE</c:v>
                </c:pt>
                <c:pt idx="5">
                  <c:v>GENEL MÜDÜRLÜK</c:v>
                </c:pt>
                <c:pt idx="6">
                  <c:v>İDARİ İŞLER</c:v>
                </c:pt>
                <c:pt idx="7">
                  <c:v>İNSAN KAYNAKLARI</c:v>
                </c:pt>
                <c:pt idx="8">
                  <c:v>KAT HİZMETLERİ</c:v>
                </c:pt>
                <c:pt idx="9">
                  <c:v>KALİTE</c:v>
                </c:pt>
                <c:pt idx="10">
                  <c:v>MİSAFİR İLİŞKİLERİ</c:v>
                </c:pt>
                <c:pt idx="11">
                  <c:v>MALİ İŞLER</c:v>
                </c:pt>
                <c:pt idx="12">
                  <c:v>MUTFAK</c:v>
                </c:pt>
                <c:pt idx="13">
                  <c:v>ÖNBÜRO</c:v>
                </c:pt>
                <c:pt idx="14">
                  <c:v>TEKNİK SERVİS</c:v>
                </c:pt>
              </c:strCache>
            </c:strRef>
          </c:cat>
          <c:val>
            <c:numRef>
              <c:f>Eğitim!$Q$3:$AE$3</c:f>
              <c:numCache>
                <c:formatCode>0.00</c:formatCode>
                <c:ptCount val="15"/>
                <c:pt idx="0">
                  <c:v>1.9359221082498026</c:v>
                </c:pt>
                <c:pt idx="1">
                  <c:v>1.2833333333333332</c:v>
                </c:pt>
                <c:pt idx="2">
                  <c:v>2.4861111111111112</c:v>
                </c:pt>
                <c:pt idx="3">
                  <c:v>3.6365476190476191</c:v>
                </c:pt>
                <c:pt idx="4">
                  <c:v>2.2582070707070705</c:v>
                </c:pt>
                <c:pt idx="5">
                  <c:v>0.91666666666666663</c:v>
                </c:pt>
                <c:pt idx="6">
                  <c:v>0.98178967967098008</c:v>
                </c:pt>
                <c:pt idx="7">
                  <c:v>2.4292328042328042</c:v>
                </c:pt>
                <c:pt idx="8">
                  <c:v>2.740131528714715</c:v>
                </c:pt>
                <c:pt idx="9">
                  <c:v>1.8833333333333335</c:v>
                </c:pt>
                <c:pt idx="10">
                  <c:v>3.158515810170222</c:v>
                </c:pt>
                <c:pt idx="11">
                  <c:v>0.66824618736383445</c:v>
                </c:pt>
                <c:pt idx="12">
                  <c:v>1.21698354029031</c:v>
                </c:pt>
                <c:pt idx="13">
                  <c:v>1.8446718861833189</c:v>
                </c:pt>
                <c:pt idx="14">
                  <c:v>1.3255081155269124</c:v>
                </c:pt>
              </c:numCache>
            </c:numRef>
          </c:val>
          <c:extLst>
            <c:ext xmlns:c16="http://schemas.microsoft.com/office/drawing/2014/chart" uri="{C3380CC4-5D6E-409C-BE32-E72D297353CC}">
              <c16:uniqueId val="{00000001-10C8-451D-AFF5-37DA16280395}"/>
            </c:ext>
          </c:extLst>
        </c:ser>
        <c:dLbls>
          <c:showLegendKey val="0"/>
          <c:showVal val="0"/>
          <c:showCatName val="0"/>
          <c:showSerName val="0"/>
          <c:showPercent val="0"/>
          <c:showBubbleSize val="0"/>
        </c:dLbls>
        <c:gapWidth val="219"/>
        <c:overlap val="-27"/>
        <c:axId val="1616886352"/>
        <c:axId val="1616890096"/>
      </c:barChart>
      <c:catAx>
        <c:axId val="161688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616890096"/>
        <c:crosses val="autoZero"/>
        <c:auto val="1"/>
        <c:lblAlgn val="ctr"/>
        <c:lblOffset val="100"/>
        <c:noMultiLvlLbl val="0"/>
      </c:catAx>
      <c:valAx>
        <c:axId val="161689009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16886352"/>
        <c:crosses val="autoZero"/>
        <c:crossBetween val="between"/>
      </c:valAx>
      <c:spPr>
        <a:noFill/>
        <a:ln>
          <a:noFill/>
        </a:ln>
        <a:effectLst/>
      </c:spPr>
    </c:plotArea>
    <c:legend>
      <c:legendPos val="b"/>
      <c:layout>
        <c:manualLayout>
          <c:xMode val="edge"/>
          <c:yMode val="edge"/>
          <c:x val="0.81560711411957842"/>
          <c:y val="0.92020915717016949"/>
          <c:w val="0.16852007216217846"/>
          <c:h val="7.2574477249129021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tr-TR" sz="1600" b="1">
                <a:solidFill>
                  <a:schemeClr val="tx1"/>
                </a:solidFill>
              </a:rPr>
              <a:t>KİŞİ BAŞI ENERJİ TÜKETİMİ </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GPL!$A$28</c:f>
              <c:strCache>
                <c:ptCount val="1"/>
                <c:pt idx="0">
                  <c:v>2021</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GPL!$B$27:$E$27</c:f>
              <c:strCache>
                <c:ptCount val="4"/>
                <c:pt idx="0">
                  <c:v>Elektrik (kws)</c:v>
                </c:pt>
                <c:pt idx="1">
                  <c:v>Su Tüketimleri (m3)</c:v>
                </c:pt>
                <c:pt idx="2">
                  <c:v>Lng (sm3)</c:v>
                </c:pt>
                <c:pt idx="3">
                  <c:v>Motorin (lt)</c:v>
                </c:pt>
              </c:strCache>
            </c:strRef>
          </c:cat>
          <c:val>
            <c:numRef>
              <c:f>GPL!$B$28:$E$28</c:f>
              <c:numCache>
                <c:formatCode>General</c:formatCode>
                <c:ptCount val="4"/>
                <c:pt idx="0">
                  <c:v>20.260000000000002</c:v>
                </c:pt>
                <c:pt idx="1">
                  <c:v>0.44</c:v>
                </c:pt>
                <c:pt idx="2">
                  <c:v>0.74</c:v>
                </c:pt>
                <c:pt idx="3">
                  <c:v>0.01</c:v>
                </c:pt>
              </c:numCache>
            </c:numRef>
          </c:val>
          <c:extLst>
            <c:ext xmlns:c16="http://schemas.microsoft.com/office/drawing/2014/chart" uri="{C3380CC4-5D6E-409C-BE32-E72D297353CC}">
              <c16:uniqueId val="{00000000-3FB5-47A2-B9A0-6F8EAF864369}"/>
            </c:ext>
          </c:extLst>
        </c:ser>
        <c:ser>
          <c:idx val="1"/>
          <c:order val="1"/>
          <c:tx>
            <c:strRef>
              <c:f>GPL!$A$29</c:f>
              <c:strCache>
                <c:ptCount val="1"/>
                <c:pt idx="0">
                  <c:v>2022</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GPL!$B$27:$E$27</c:f>
              <c:strCache>
                <c:ptCount val="4"/>
                <c:pt idx="0">
                  <c:v>Elektrik (kws)</c:v>
                </c:pt>
                <c:pt idx="1">
                  <c:v>Su Tüketimleri (m3)</c:v>
                </c:pt>
                <c:pt idx="2">
                  <c:v>Lng (sm3)</c:v>
                </c:pt>
                <c:pt idx="3">
                  <c:v>Motorin (lt)</c:v>
                </c:pt>
              </c:strCache>
            </c:strRef>
          </c:cat>
          <c:val>
            <c:numRef>
              <c:f>GPL!$B$29:$E$29</c:f>
              <c:numCache>
                <c:formatCode>#,##0.00</c:formatCode>
                <c:ptCount val="4"/>
                <c:pt idx="0">
                  <c:v>15.096676480451055</c:v>
                </c:pt>
                <c:pt idx="1">
                  <c:v>0.30454939004867104</c:v>
                </c:pt>
                <c:pt idx="2">
                  <c:v>0.64440188015436817</c:v>
                </c:pt>
                <c:pt idx="3">
                  <c:v>0.01</c:v>
                </c:pt>
              </c:numCache>
            </c:numRef>
          </c:val>
          <c:extLst>
            <c:ext xmlns:c16="http://schemas.microsoft.com/office/drawing/2014/chart" uri="{C3380CC4-5D6E-409C-BE32-E72D297353CC}">
              <c16:uniqueId val="{00000001-3FB5-47A2-B9A0-6F8EAF864369}"/>
            </c:ext>
          </c:extLst>
        </c:ser>
        <c:dLbls>
          <c:showLegendKey val="0"/>
          <c:showVal val="0"/>
          <c:showCatName val="0"/>
          <c:showSerName val="0"/>
          <c:showPercent val="0"/>
          <c:showBubbleSize val="0"/>
        </c:dLbls>
        <c:gapWidth val="219"/>
        <c:overlap val="-27"/>
        <c:axId val="1601681919"/>
        <c:axId val="1601679007"/>
      </c:barChart>
      <c:catAx>
        <c:axId val="1601681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601679007"/>
        <c:crosses val="autoZero"/>
        <c:auto val="1"/>
        <c:lblAlgn val="ctr"/>
        <c:lblOffset val="100"/>
        <c:noMultiLvlLbl val="0"/>
      </c:catAx>
      <c:valAx>
        <c:axId val="160167900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01681919"/>
        <c:crosses val="autoZero"/>
        <c:crossBetween val="between"/>
      </c:valAx>
      <c:spPr>
        <a:noFill/>
        <a:ln>
          <a:noFill/>
        </a:ln>
        <a:effectLst/>
      </c:spPr>
    </c:plotArea>
    <c:legend>
      <c:legendPos val="b"/>
      <c:layout>
        <c:manualLayout>
          <c:xMode val="edge"/>
          <c:yMode val="edge"/>
          <c:x val="0.82671177373320137"/>
          <c:y val="0.92364006365433771"/>
          <c:w val="0.17080222810263471"/>
          <c:h val="7.3910208805516714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tr-TR" sz="1600" b="1">
                <a:solidFill>
                  <a:sysClr val="windowText" lastClr="000000"/>
                </a:solidFill>
              </a:rPr>
              <a:t>KİŞİ BAŞI KAT HİZMETLERİ KİMYASAL TÜKETİMİ</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'K.B. Grafik'!$A$2</c:f>
              <c:strCache>
                <c:ptCount val="1"/>
                <c:pt idx="0">
                  <c:v>2021</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'K.B. Grafik'!$B$1:$D$1</c:f>
              <c:strCache>
                <c:ptCount val="3"/>
                <c:pt idx="0">
                  <c:v>Çamaşırhane Kimyasalı (KG)</c:v>
                </c:pt>
                <c:pt idx="1">
                  <c:v>Temizlik Kimyasalı (KG)</c:v>
                </c:pt>
                <c:pt idx="2">
                  <c:v>Buklet (KG)</c:v>
                </c:pt>
              </c:strCache>
            </c:strRef>
          </c:cat>
          <c:val>
            <c:numRef>
              <c:f>'K.B. Grafik'!$B$2:$D$2</c:f>
              <c:numCache>
                <c:formatCode>0.0000</c:formatCode>
                <c:ptCount val="3"/>
                <c:pt idx="0">
                  <c:v>1.2505365135814581E-2</c:v>
                </c:pt>
                <c:pt idx="1">
                  <c:v>7.7553479673799761E-2</c:v>
                </c:pt>
                <c:pt idx="2">
                  <c:v>1.9926267704948188E-2</c:v>
                </c:pt>
              </c:numCache>
            </c:numRef>
          </c:val>
          <c:extLst>
            <c:ext xmlns:c16="http://schemas.microsoft.com/office/drawing/2014/chart" uri="{C3380CC4-5D6E-409C-BE32-E72D297353CC}">
              <c16:uniqueId val="{00000000-85A2-4E79-B2CF-BA67B23FF072}"/>
            </c:ext>
          </c:extLst>
        </c:ser>
        <c:ser>
          <c:idx val="1"/>
          <c:order val="1"/>
          <c:tx>
            <c:strRef>
              <c:f>'K.B. Grafik'!$A$3</c:f>
              <c:strCache>
                <c:ptCount val="1"/>
                <c:pt idx="0">
                  <c:v>2022</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'K.B. Grafik'!$B$1:$D$1</c:f>
              <c:strCache>
                <c:ptCount val="3"/>
                <c:pt idx="0">
                  <c:v>Çamaşırhane Kimyasalı (KG)</c:v>
                </c:pt>
                <c:pt idx="1">
                  <c:v>Temizlik Kimyasalı (KG)</c:v>
                </c:pt>
                <c:pt idx="2">
                  <c:v>Buklet (KG)</c:v>
                </c:pt>
              </c:strCache>
            </c:strRef>
          </c:cat>
          <c:val>
            <c:numRef>
              <c:f>'K.B. Grafik'!$B$3:$D$3</c:f>
              <c:numCache>
                <c:formatCode>0.0000</c:formatCode>
                <c:ptCount val="3"/>
                <c:pt idx="0">
                  <c:v>1.2512927824296168E-2</c:v>
                </c:pt>
                <c:pt idx="1">
                  <c:v>2.316400773106507E-2</c:v>
                </c:pt>
                <c:pt idx="2">
                  <c:v>6.5511580013809783E-3</c:v>
                </c:pt>
              </c:numCache>
            </c:numRef>
          </c:val>
          <c:extLst>
            <c:ext xmlns:c16="http://schemas.microsoft.com/office/drawing/2014/chart" uri="{C3380CC4-5D6E-409C-BE32-E72D297353CC}">
              <c16:uniqueId val="{00000001-85A2-4E79-B2CF-BA67B23FF072}"/>
            </c:ext>
          </c:extLst>
        </c:ser>
        <c:dLbls>
          <c:showLegendKey val="0"/>
          <c:showVal val="0"/>
          <c:showCatName val="0"/>
          <c:showSerName val="0"/>
          <c:showPercent val="0"/>
          <c:showBubbleSize val="0"/>
        </c:dLbls>
        <c:gapWidth val="219"/>
        <c:overlap val="-27"/>
        <c:axId val="777200720"/>
        <c:axId val="777200304"/>
      </c:barChart>
      <c:catAx>
        <c:axId val="77720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777200304"/>
        <c:crosses val="autoZero"/>
        <c:auto val="1"/>
        <c:lblAlgn val="ctr"/>
        <c:lblOffset val="100"/>
        <c:noMultiLvlLbl val="0"/>
      </c:catAx>
      <c:valAx>
        <c:axId val="777200304"/>
        <c:scaling>
          <c:orientation val="minMax"/>
        </c:scaling>
        <c:delete val="1"/>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crossAx val="777200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tr-TR" sz="1600" b="1">
                <a:solidFill>
                  <a:sysClr val="windowText" lastClr="000000"/>
                </a:solidFill>
              </a:rPr>
              <a:t>KİŞİ</a:t>
            </a:r>
            <a:r>
              <a:rPr lang="tr-TR" sz="1600" b="1" baseline="0">
                <a:solidFill>
                  <a:sysClr val="windowText" lastClr="000000"/>
                </a:solidFill>
              </a:rPr>
              <a:t> BAŞI DİĞER KİMYASAL TÜKETİMİ</a:t>
            </a:r>
            <a:endParaRPr lang="tr-TR" sz="1600" b="1">
              <a:solidFill>
                <a:sysClr val="windowText" lastClr="000000"/>
              </a:solidFill>
            </a:endParaRPr>
          </a:p>
        </c:rich>
      </c:tx>
      <c:layout>
        <c:manualLayout>
          <c:xMode val="edge"/>
          <c:yMode val="edge"/>
          <c:x val="0.35879618939709074"/>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'K.B. Grafik'!$A$12</c:f>
              <c:strCache>
                <c:ptCount val="1"/>
                <c:pt idx="0">
                  <c:v>2021</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'K.B. Grafik'!$B$11:$D$11</c:f>
              <c:strCache>
                <c:ptCount val="3"/>
                <c:pt idx="0">
                  <c:v>Gübre (KG)</c:v>
                </c:pt>
                <c:pt idx="1">
                  <c:v>Havuz Kimyasalı (KG)</c:v>
                </c:pt>
                <c:pt idx="2">
                  <c:v>Bulaşıkhane Kimyasalı (KG)</c:v>
                </c:pt>
              </c:strCache>
            </c:strRef>
          </c:cat>
          <c:val>
            <c:numRef>
              <c:f>'K.B. Grafik'!$B$12:$D$12</c:f>
              <c:numCache>
                <c:formatCode>0.0000</c:formatCode>
                <c:ptCount val="3"/>
                <c:pt idx="0">
                  <c:v>1.3060273468636949E-3</c:v>
                </c:pt>
                <c:pt idx="1">
                  <c:v>0.30868661475259057</c:v>
                </c:pt>
                <c:pt idx="2">
                  <c:v>7.6247458458519837E-2</c:v>
                </c:pt>
              </c:numCache>
            </c:numRef>
          </c:val>
          <c:extLst>
            <c:ext xmlns:c16="http://schemas.microsoft.com/office/drawing/2014/chart" uri="{C3380CC4-5D6E-409C-BE32-E72D297353CC}">
              <c16:uniqueId val="{00000000-6DD9-4896-AB51-1012D6283715}"/>
            </c:ext>
          </c:extLst>
        </c:ser>
        <c:ser>
          <c:idx val="1"/>
          <c:order val="1"/>
          <c:tx>
            <c:strRef>
              <c:f>'K.B. Grafik'!$A$13</c:f>
              <c:strCache>
                <c:ptCount val="1"/>
                <c:pt idx="0">
                  <c:v>2022</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'K.B. Grafik'!$B$11:$D$11</c:f>
              <c:strCache>
                <c:ptCount val="3"/>
                <c:pt idx="0">
                  <c:v>Gübre (KG)</c:v>
                </c:pt>
                <c:pt idx="1">
                  <c:v>Havuz Kimyasalı (KG)</c:v>
                </c:pt>
                <c:pt idx="2">
                  <c:v>Bulaşıkhane Kimyasalı (KG)</c:v>
                </c:pt>
              </c:strCache>
            </c:strRef>
          </c:cat>
          <c:val>
            <c:numRef>
              <c:f>'K.B. Grafik'!$B$13:$D$13</c:f>
              <c:numCache>
                <c:formatCode>0.0000</c:formatCode>
                <c:ptCount val="3"/>
                <c:pt idx="1">
                  <c:v>0.2006103591447585</c:v>
                </c:pt>
                <c:pt idx="2">
                  <c:v>5.8611568254389436E-2</c:v>
                </c:pt>
              </c:numCache>
            </c:numRef>
          </c:val>
          <c:extLst>
            <c:ext xmlns:c16="http://schemas.microsoft.com/office/drawing/2014/chart" uri="{C3380CC4-5D6E-409C-BE32-E72D297353CC}">
              <c16:uniqueId val="{00000001-6DD9-4896-AB51-1012D6283715}"/>
            </c:ext>
          </c:extLst>
        </c:ser>
        <c:dLbls>
          <c:showLegendKey val="0"/>
          <c:showVal val="0"/>
          <c:showCatName val="0"/>
          <c:showSerName val="0"/>
          <c:showPercent val="0"/>
          <c:showBubbleSize val="0"/>
        </c:dLbls>
        <c:gapWidth val="219"/>
        <c:overlap val="-27"/>
        <c:axId val="1487809311"/>
        <c:axId val="1487798495"/>
      </c:barChart>
      <c:catAx>
        <c:axId val="1487809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1487798495"/>
        <c:crosses val="autoZero"/>
        <c:auto val="1"/>
        <c:lblAlgn val="ctr"/>
        <c:lblOffset val="100"/>
        <c:noMultiLvlLbl val="0"/>
      </c:catAx>
      <c:valAx>
        <c:axId val="1487798495"/>
        <c:scaling>
          <c:orientation val="minMax"/>
        </c:scaling>
        <c:delete val="1"/>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crossAx val="1487809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tr-TR" sz="1600" b="1">
                <a:solidFill>
                  <a:sysClr val="windowText" lastClr="000000"/>
                </a:solidFill>
              </a:rPr>
              <a:t>KİŞİ BAŞI YAKIT TÜKETİMİ</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'K.B. Grafik'!$A$7</c:f>
              <c:strCache>
                <c:ptCount val="1"/>
                <c:pt idx="0">
                  <c:v>2021</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'K.B. Grafik'!$B$6:$G$6</c:f>
              <c:strCache>
                <c:ptCount val="6"/>
                <c:pt idx="0">
                  <c:v>Tüp 12 KG</c:v>
                </c:pt>
                <c:pt idx="1">
                  <c:v>Tüp 45 KG</c:v>
                </c:pt>
                <c:pt idx="2">
                  <c:v>İspirto (KG</c:v>
                </c:pt>
                <c:pt idx="3">
                  <c:v>Kandil Yakıtı Kartuş (KG)</c:v>
                </c:pt>
                <c:pt idx="4">
                  <c:v>Reşo Yakıtı 13 (KG)</c:v>
                </c:pt>
                <c:pt idx="5">
                  <c:v>Kandil Yakıtı (750 ML)</c:v>
                </c:pt>
              </c:strCache>
            </c:strRef>
          </c:cat>
          <c:val>
            <c:numRef>
              <c:f>'K.B. Grafik'!$B$7:$G$7</c:f>
              <c:numCache>
                <c:formatCode>0.0000</c:formatCode>
                <c:ptCount val="6"/>
                <c:pt idx="0">
                  <c:v>0.12272978110245876</c:v>
                </c:pt>
                <c:pt idx="1">
                  <c:v>0.20487154331963947</c:v>
                </c:pt>
                <c:pt idx="2">
                  <c:v>2.4526335152369858E-5</c:v>
                </c:pt>
                <c:pt idx="3">
                  <c:v>2.0248942301796555E-4</c:v>
                </c:pt>
                <c:pt idx="4">
                  <c:v>3.8340793426942181E-2</c:v>
                </c:pt>
                <c:pt idx="5">
                  <c:v>4.4837206450426143E-5</c:v>
                </c:pt>
              </c:numCache>
            </c:numRef>
          </c:val>
          <c:extLst>
            <c:ext xmlns:c16="http://schemas.microsoft.com/office/drawing/2014/chart" uri="{C3380CC4-5D6E-409C-BE32-E72D297353CC}">
              <c16:uniqueId val="{00000000-20D8-46D1-818C-AD48B73DA03A}"/>
            </c:ext>
          </c:extLst>
        </c:ser>
        <c:ser>
          <c:idx val="1"/>
          <c:order val="1"/>
          <c:tx>
            <c:strRef>
              <c:f>'K.B. Grafik'!$A$8</c:f>
              <c:strCache>
                <c:ptCount val="1"/>
                <c:pt idx="0">
                  <c:v>2022</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'K.B. Grafik'!$B$6:$G$6</c:f>
              <c:strCache>
                <c:ptCount val="6"/>
                <c:pt idx="0">
                  <c:v>Tüp 12 KG</c:v>
                </c:pt>
                <c:pt idx="1">
                  <c:v>Tüp 45 KG</c:v>
                </c:pt>
                <c:pt idx="2">
                  <c:v>İspirto (KG</c:v>
                </c:pt>
                <c:pt idx="3">
                  <c:v>Kandil Yakıtı Kartuş (KG)</c:v>
                </c:pt>
                <c:pt idx="4">
                  <c:v>Reşo Yakıtı 13 (KG)</c:v>
                </c:pt>
                <c:pt idx="5">
                  <c:v>Kandil Yakıtı (750 ML)</c:v>
                </c:pt>
              </c:strCache>
            </c:strRef>
          </c:cat>
          <c:val>
            <c:numRef>
              <c:f>'K.B. Grafik'!$B$8:$G$8</c:f>
              <c:numCache>
                <c:formatCode>0.0000</c:formatCode>
                <c:ptCount val="6"/>
                <c:pt idx="0">
                  <c:v>1.0746301059252403E-2</c:v>
                </c:pt>
                <c:pt idx="1">
                  <c:v>3.1886120567226192E-3</c:v>
                </c:pt>
                <c:pt idx="2">
                  <c:v>1.1156373153544862E-4</c:v>
                </c:pt>
                <c:pt idx="3">
                  <c:v>1.3170550793157826E-3</c:v>
                </c:pt>
                <c:pt idx="4">
                  <c:v>1.0990535174235411E-3</c:v>
                </c:pt>
                <c:pt idx="5">
                  <c:v>4.4837206450426143E-5</c:v>
                </c:pt>
              </c:numCache>
            </c:numRef>
          </c:val>
          <c:extLst>
            <c:ext xmlns:c16="http://schemas.microsoft.com/office/drawing/2014/chart" uri="{C3380CC4-5D6E-409C-BE32-E72D297353CC}">
              <c16:uniqueId val="{00000001-20D8-46D1-818C-AD48B73DA03A}"/>
            </c:ext>
          </c:extLst>
        </c:ser>
        <c:dLbls>
          <c:showLegendKey val="0"/>
          <c:showVal val="0"/>
          <c:showCatName val="0"/>
          <c:showSerName val="0"/>
          <c:showPercent val="0"/>
          <c:showBubbleSize val="0"/>
        </c:dLbls>
        <c:gapWidth val="219"/>
        <c:overlap val="-27"/>
        <c:axId val="184105968"/>
        <c:axId val="184107216"/>
      </c:barChart>
      <c:catAx>
        <c:axId val="18410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184107216"/>
        <c:crosses val="autoZero"/>
        <c:auto val="1"/>
        <c:lblAlgn val="ctr"/>
        <c:lblOffset val="100"/>
        <c:noMultiLvlLbl val="0"/>
      </c:catAx>
      <c:valAx>
        <c:axId val="184107216"/>
        <c:scaling>
          <c:orientation val="minMax"/>
        </c:scaling>
        <c:delete val="1"/>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crossAx val="184105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FA44D9-84E7-44B3-B21F-CEDF339ADC76}"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tr-TR"/>
        </a:p>
      </dgm:t>
    </dgm:pt>
    <dgm:pt modelId="{6D64711D-DBCD-46DB-A3E9-18A8C86F206A}">
      <dgm:prSet phldrT="[Metin]" custT="1"/>
      <dgm:spPr>
        <a:noFill/>
        <a:ln>
          <a:solidFill>
            <a:srgbClr val="E30613"/>
          </a:solidFill>
        </a:ln>
      </dgm:spPr>
      <dgm:t>
        <a:bodyPr/>
        <a:lstStyle/>
        <a:p>
          <a:r>
            <a:rPr lang="tr-TR" sz="3600">
              <a:solidFill>
                <a:srgbClr val="402D24"/>
              </a:solidFill>
            </a:rPr>
            <a:t>Misafir</a:t>
          </a:r>
        </a:p>
      </dgm:t>
    </dgm:pt>
    <dgm:pt modelId="{4EE85114-2F99-4B99-B2CE-8DE555BC95CA}" type="parTrans" cxnId="{B93587D5-587C-4326-A01A-8D105A8C5CFA}">
      <dgm:prSet/>
      <dgm:spPr/>
      <dgm:t>
        <a:bodyPr/>
        <a:lstStyle/>
        <a:p>
          <a:endParaRPr lang="tr-TR"/>
        </a:p>
      </dgm:t>
    </dgm:pt>
    <dgm:pt modelId="{EAB64DDE-BCD8-43AC-B3A4-D7B81B607011}" type="sibTrans" cxnId="{B93587D5-587C-4326-A01A-8D105A8C5CFA}">
      <dgm:prSet/>
      <dgm:spPr>
        <a:ln>
          <a:solidFill>
            <a:srgbClr val="E30613"/>
          </a:solidFill>
        </a:ln>
      </dgm:spPr>
      <dgm:t>
        <a:bodyPr/>
        <a:lstStyle/>
        <a:p>
          <a:endParaRPr lang="tr-TR"/>
        </a:p>
      </dgm:t>
    </dgm:pt>
    <dgm:pt modelId="{3E8BBCD2-6A85-4CFB-9448-59A058A0C8B6}">
      <dgm:prSet phldrT="[Metin]" custT="1"/>
      <dgm:spPr>
        <a:noFill/>
        <a:ln>
          <a:solidFill>
            <a:srgbClr val="E30613"/>
          </a:solidFill>
        </a:ln>
      </dgm:spPr>
      <dgm:t>
        <a:bodyPr/>
        <a:lstStyle/>
        <a:p>
          <a:r>
            <a:rPr lang="tr-TR" sz="3600">
              <a:solidFill>
                <a:srgbClr val="402D24"/>
              </a:solidFill>
            </a:rPr>
            <a:t>Personel</a:t>
          </a:r>
        </a:p>
      </dgm:t>
    </dgm:pt>
    <dgm:pt modelId="{2CF7BD15-C10B-4E5B-98F7-9FAE03A8D14F}" type="parTrans" cxnId="{06E48398-7499-4B18-BBBE-33F53D6F7208}">
      <dgm:prSet/>
      <dgm:spPr/>
      <dgm:t>
        <a:bodyPr/>
        <a:lstStyle/>
        <a:p>
          <a:endParaRPr lang="tr-TR"/>
        </a:p>
      </dgm:t>
    </dgm:pt>
    <dgm:pt modelId="{2F865E4C-845B-4CE4-97C2-044AEA084580}" type="sibTrans" cxnId="{06E48398-7499-4B18-BBBE-33F53D6F7208}">
      <dgm:prSet/>
      <dgm:spPr>
        <a:ln>
          <a:solidFill>
            <a:srgbClr val="FF0000"/>
          </a:solidFill>
        </a:ln>
      </dgm:spPr>
      <dgm:t>
        <a:bodyPr/>
        <a:lstStyle/>
        <a:p>
          <a:endParaRPr lang="tr-TR"/>
        </a:p>
      </dgm:t>
    </dgm:pt>
    <dgm:pt modelId="{98FECB1E-2A19-4698-BA3C-C7C6ED1CE96D}">
      <dgm:prSet phldrT="[Metin]" custT="1"/>
      <dgm:spPr>
        <a:noFill/>
        <a:ln>
          <a:solidFill>
            <a:srgbClr val="E30613"/>
          </a:solidFill>
        </a:ln>
      </dgm:spPr>
      <dgm:t>
        <a:bodyPr/>
        <a:lstStyle/>
        <a:p>
          <a:r>
            <a:rPr lang="tr-TR" sz="3600">
              <a:solidFill>
                <a:srgbClr val="402D24"/>
              </a:solidFill>
            </a:rPr>
            <a:t>Toplum</a:t>
          </a:r>
        </a:p>
      </dgm:t>
    </dgm:pt>
    <dgm:pt modelId="{60E27669-37CA-4535-9CDD-0F14A73CB18E}" type="parTrans" cxnId="{E8C3C739-7F7A-4E1B-8193-57BEA2AE59B7}">
      <dgm:prSet/>
      <dgm:spPr/>
      <dgm:t>
        <a:bodyPr/>
        <a:lstStyle/>
        <a:p>
          <a:endParaRPr lang="tr-TR"/>
        </a:p>
      </dgm:t>
    </dgm:pt>
    <dgm:pt modelId="{A1EBCC1E-33D3-45AC-8489-354236554B72}" type="sibTrans" cxnId="{E8C3C739-7F7A-4E1B-8193-57BEA2AE59B7}">
      <dgm:prSet/>
      <dgm:spPr>
        <a:solidFill>
          <a:srgbClr val="E30613"/>
        </a:solidFill>
        <a:ln>
          <a:solidFill>
            <a:srgbClr val="E30613"/>
          </a:solidFill>
        </a:ln>
      </dgm:spPr>
      <dgm:t>
        <a:bodyPr/>
        <a:lstStyle/>
        <a:p>
          <a:endParaRPr lang="tr-TR"/>
        </a:p>
      </dgm:t>
    </dgm:pt>
    <dgm:pt modelId="{F8A16A6F-7071-4DFF-9EC9-578CCAE92F40}" type="pres">
      <dgm:prSet presAssocID="{A5FA44D9-84E7-44B3-B21F-CEDF339ADC76}" presName="cycle" presStyleCnt="0">
        <dgm:presLayoutVars>
          <dgm:dir/>
          <dgm:resizeHandles val="exact"/>
        </dgm:presLayoutVars>
      </dgm:prSet>
      <dgm:spPr/>
    </dgm:pt>
    <dgm:pt modelId="{73F3221E-435D-45FF-A61E-298F6E07DF7F}" type="pres">
      <dgm:prSet presAssocID="{6D64711D-DBCD-46DB-A3E9-18A8C86F206A}" presName="node" presStyleLbl="node1" presStyleIdx="0" presStyleCnt="3" custScaleY="56116">
        <dgm:presLayoutVars>
          <dgm:bulletEnabled val="1"/>
        </dgm:presLayoutVars>
      </dgm:prSet>
      <dgm:spPr/>
    </dgm:pt>
    <dgm:pt modelId="{69E31A4A-0C7A-4EAB-89A5-E95CD747F95F}" type="pres">
      <dgm:prSet presAssocID="{6D64711D-DBCD-46DB-A3E9-18A8C86F206A}" presName="spNode" presStyleCnt="0"/>
      <dgm:spPr/>
    </dgm:pt>
    <dgm:pt modelId="{FA9E9545-3496-4EE2-979E-338B27FCBECF}" type="pres">
      <dgm:prSet presAssocID="{EAB64DDE-BCD8-43AC-B3A4-D7B81B607011}" presName="sibTrans" presStyleLbl="sibTrans1D1" presStyleIdx="0" presStyleCnt="3"/>
      <dgm:spPr/>
    </dgm:pt>
    <dgm:pt modelId="{4F684FDB-F595-47F8-9D7E-CCBA5AE9F159}" type="pres">
      <dgm:prSet presAssocID="{3E8BBCD2-6A85-4CFB-9448-59A058A0C8B6}" presName="node" presStyleLbl="node1" presStyleIdx="1" presStyleCnt="3" custScaleY="56116">
        <dgm:presLayoutVars>
          <dgm:bulletEnabled val="1"/>
        </dgm:presLayoutVars>
      </dgm:prSet>
      <dgm:spPr/>
    </dgm:pt>
    <dgm:pt modelId="{C02FDC71-826F-49D5-AABC-A5AD9AB1ED55}" type="pres">
      <dgm:prSet presAssocID="{3E8BBCD2-6A85-4CFB-9448-59A058A0C8B6}" presName="spNode" presStyleCnt="0"/>
      <dgm:spPr/>
    </dgm:pt>
    <dgm:pt modelId="{A5B90B26-AFF8-4B44-9B51-5889EACCBBCB}" type="pres">
      <dgm:prSet presAssocID="{2F865E4C-845B-4CE4-97C2-044AEA084580}" presName="sibTrans" presStyleLbl="sibTrans1D1" presStyleIdx="1" presStyleCnt="3"/>
      <dgm:spPr/>
    </dgm:pt>
    <dgm:pt modelId="{D81DF5A5-1AFB-4403-9033-A9B5E01AF128}" type="pres">
      <dgm:prSet presAssocID="{98FECB1E-2A19-4698-BA3C-C7C6ED1CE96D}" presName="node" presStyleLbl="node1" presStyleIdx="2" presStyleCnt="3" custScaleY="56116">
        <dgm:presLayoutVars>
          <dgm:bulletEnabled val="1"/>
        </dgm:presLayoutVars>
      </dgm:prSet>
      <dgm:spPr/>
    </dgm:pt>
    <dgm:pt modelId="{D7E32DA6-3CE2-4FD7-8B8A-26E098266748}" type="pres">
      <dgm:prSet presAssocID="{98FECB1E-2A19-4698-BA3C-C7C6ED1CE96D}" presName="spNode" presStyleCnt="0"/>
      <dgm:spPr/>
    </dgm:pt>
    <dgm:pt modelId="{5BC3E849-CC02-42B0-907B-8CC86BC9FD36}" type="pres">
      <dgm:prSet presAssocID="{A1EBCC1E-33D3-45AC-8489-354236554B72}" presName="sibTrans" presStyleLbl="sibTrans1D1" presStyleIdx="2" presStyleCnt="3"/>
      <dgm:spPr/>
    </dgm:pt>
  </dgm:ptLst>
  <dgm:cxnLst>
    <dgm:cxn modelId="{E771CD0A-C7F1-4164-BB4B-49E9A514A9E1}" type="presOf" srcId="{A5FA44D9-84E7-44B3-B21F-CEDF339ADC76}" destId="{F8A16A6F-7071-4DFF-9EC9-578CCAE92F40}" srcOrd="0" destOrd="0" presId="urn:microsoft.com/office/officeart/2005/8/layout/cycle6"/>
    <dgm:cxn modelId="{3076A70F-5EB1-49F8-BA59-8CFD1FD3F144}" type="presOf" srcId="{A1EBCC1E-33D3-45AC-8489-354236554B72}" destId="{5BC3E849-CC02-42B0-907B-8CC86BC9FD36}" srcOrd="0" destOrd="0" presId="urn:microsoft.com/office/officeart/2005/8/layout/cycle6"/>
    <dgm:cxn modelId="{E8C3C739-7F7A-4E1B-8193-57BEA2AE59B7}" srcId="{A5FA44D9-84E7-44B3-B21F-CEDF339ADC76}" destId="{98FECB1E-2A19-4698-BA3C-C7C6ED1CE96D}" srcOrd="2" destOrd="0" parTransId="{60E27669-37CA-4535-9CDD-0F14A73CB18E}" sibTransId="{A1EBCC1E-33D3-45AC-8489-354236554B72}"/>
    <dgm:cxn modelId="{D9B5E464-F99C-46E2-8619-C5FDA1891FF2}" type="presOf" srcId="{6D64711D-DBCD-46DB-A3E9-18A8C86F206A}" destId="{73F3221E-435D-45FF-A61E-298F6E07DF7F}" srcOrd="0" destOrd="0" presId="urn:microsoft.com/office/officeart/2005/8/layout/cycle6"/>
    <dgm:cxn modelId="{FD4C1848-FAF7-4D23-A7B0-3C21E1A3F531}" type="presOf" srcId="{98FECB1E-2A19-4698-BA3C-C7C6ED1CE96D}" destId="{D81DF5A5-1AFB-4403-9033-A9B5E01AF128}" srcOrd="0" destOrd="0" presId="urn:microsoft.com/office/officeart/2005/8/layout/cycle6"/>
    <dgm:cxn modelId="{FB413C70-330A-4DFB-8415-EF5BF32D1BFE}" type="presOf" srcId="{2F865E4C-845B-4CE4-97C2-044AEA084580}" destId="{A5B90B26-AFF8-4B44-9B51-5889EACCBBCB}" srcOrd="0" destOrd="0" presId="urn:microsoft.com/office/officeart/2005/8/layout/cycle6"/>
    <dgm:cxn modelId="{23F14450-B7BF-4CE3-9A7D-77F05991FB2B}" type="presOf" srcId="{EAB64DDE-BCD8-43AC-B3A4-D7B81B607011}" destId="{FA9E9545-3496-4EE2-979E-338B27FCBECF}" srcOrd="0" destOrd="0" presId="urn:microsoft.com/office/officeart/2005/8/layout/cycle6"/>
    <dgm:cxn modelId="{06E48398-7499-4B18-BBBE-33F53D6F7208}" srcId="{A5FA44D9-84E7-44B3-B21F-CEDF339ADC76}" destId="{3E8BBCD2-6A85-4CFB-9448-59A058A0C8B6}" srcOrd="1" destOrd="0" parTransId="{2CF7BD15-C10B-4E5B-98F7-9FAE03A8D14F}" sibTransId="{2F865E4C-845B-4CE4-97C2-044AEA084580}"/>
    <dgm:cxn modelId="{DDDAC1A5-1ACE-4B8D-809D-ADD05B1FF623}" type="presOf" srcId="{3E8BBCD2-6A85-4CFB-9448-59A058A0C8B6}" destId="{4F684FDB-F595-47F8-9D7E-CCBA5AE9F159}" srcOrd="0" destOrd="0" presId="urn:microsoft.com/office/officeart/2005/8/layout/cycle6"/>
    <dgm:cxn modelId="{B93587D5-587C-4326-A01A-8D105A8C5CFA}" srcId="{A5FA44D9-84E7-44B3-B21F-CEDF339ADC76}" destId="{6D64711D-DBCD-46DB-A3E9-18A8C86F206A}" srcOrd="0" destOrd="0" parTransId="{4EE85114-2F99-4B99-B2CE-8DE555BC95CA}" sibTransId="{EAB64DDE-BCD8-43AC-B3A4-D7B81B607011}"/>
    <dgm:cxn modelId="{3AB3A6DE-9592-4BFF-9A96-D8013B720C64}" type="presParOf" srcId="{F8A16A6F-7071-4DFF-9EC9-578CCAE92F40}" destId="{73F3221E-435D-45FF-A61E-298F6E07DF7F}" srcOrd="0" destOrd="0" presId="urn:microsoft.com/office/officeart/2005/8/layout/cycle6"/>
    <dgm:cxn modelId="{6DE86A95-DC3F-4464-BB0E-EC1F95755815}" type="presParOf" srcId="{F8A16A6F-7071-4DFF-9EC9-578CCAE92F40}" destId="{69E31A4A-0C7A-4EAB-89A5-E95CD747F95F}" srcOrd="1" destOrd="0" presId="urn:microsoft.com/office/officeart/2005/8/layout/cycle6"/>
    <dgm:cxn modelId="{C5D06D31-3D5F-4373-9D9B-02ACCF0F4235}" type="presParOf" srcId="{F8A16A6F-7071-4DFF-9EC9-578CCAE92F40}" destId="{FA9E9545-3496-4EE2-979E-338B27FCBECF}" srcOrd="2" destOrd="0" presId="urn:microsoft.com/office/officeart/2005/8/layout/cycle6"/>
    <dgm:cxn modelId="{7E2BBAAF-A346-4794-B245-7C5D9003D4A2}" type="presParOf" srcId="{F8A16A6F-7071-4DFF-9EC9-578CCAE92F40}" destId="{4F684FDB-F595-47F8-9D7E-CCBA5AE9F159}" srcOrd="3" destOrd="0" presId="urn:microsoft.com/office/officeart/2005/8/layout/cycle6"/>
    <dgm:cxn modelId="{9147270C-9079-4CBF-875F-6DED5DC5E479}" type="presParOf" srcId="{F8A16A6F-7071-4DFF-9EC9-578CCAE92F40}" destId="{C02FDC71-826F-49D5-AABC-A5AD9AB1ED55}" srcOrd="4" destOrd="0" presId="urn:microsoft.com/office/officeart/2005/8/layout/cycle6"/>
    <dgm:cxn modelId="{91E5B174-FF55-4DED-AFA0-56DEEC4D2028}" type="presParOf" srcId="{F8A16A6F-7071-4DFF-9EC9-578CCAE92F40}" destId="{A5B90B26-AFF8-4B44-9B51-5889EACCBBCB}" srcOrd="5" destOrd="0" presId="urn:microsoft.com/office/officeart/2005/8/layout/cycle6"/>
    <dgm:cxn modelId="{F627A75F-5430-421A-A776-73AEDE15BFE4}" type="presParOf" srcId="{F8A16A6F-7071-4DFF-9EC9-578CCAE92F40}" destId="{D81DF5A5-1AFB-4403-9033-A9B5E01AF128}" srcOrd="6" destOrd="0" presId="urn:microsoft.com/office/officeart/2005/8/layout/cycle6"/>
    <dgm:cxn modelId="{6A40AB5C-1BE7-41DC-801A-93409237C136}" type="presParOf" srcId="{F8A16A6F-7071-4DFF-9EC9-578CCAE92F40}" destId="{D7E32DA6-3CE2-4FD7-8B8A-26E098266748}" srcOrd="7" destOrd="0" presId="urn:microsoft.com/office/officeart/2005/8/layout/cycle6"/>
    <dgm:cxn modelId="{8C9A8EBC-6091-48F5-8910-C1DE2C7ECCA7}" type="presParOf" srcId="{F8A16A6F-7071-4DFF-9EC9-578CCAE92F40}" destId="{5BC3E849-CC02-42B0-907B-8CC86BC9FD36}" srcOrd="8" destOrd="0" presId="urn:microsoft.com/office/officeart/2005/8/layout/cycle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3221E-435D-45FF-A61E-298F6E07DF7F}">
      <dsp:nvSpPr>
        <dsp:cNvPr id="0" name=""/>
        <dsp:cNvSpPr/>
      </dsp:nvSpPr>
      <dsp:spPr>
        <a:xfrm>
          <a:off x="4507468" y="178921"/>
          <a:ext cx="2495406" cy="910209"/>
        </a:xfrm>
        <a:prstGeom prst="roundRect">
          <a:avLst/>
        </a:prstGeom>
        <a:noFill/>
        <a:ln w="12700" cap="flat" cmpd="sng" algn="ctr">
          <a:solidFill>
            <a:srgbClr val="E3061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r-TR" sz="3600" kern="1200">
              <a:solidFill>
                <a:srgbClr val="402D24"/>
              </a:solidFill>
            </a:rPr>
            <a:t>Misafir</a:t>
          </a:r>
        </a:p>
      </dsp:txBody>
      <dsp:txXfrm>
        <a:off x="4551901" y="223354"/>
        <a:ext cx="2406540" cy="821343"/>
      </dsp:txXfrm>
    </dsp:sp>
    <dsp:sp modelId="{FA9E9545-3496-4EE2-979E-338B27FCBECF}">
      <dsp:nvSpPr>
        <dsp:cNvPr id="0" name=""/>
        <dsp:cNvSpPr/>
      </dsp:nvSpPr>
      <dsp:spPr>
        <a:xfrm>
          <a:off x="3592476" y="634026"/>
          <a:ext cx="4325391" cy="4325391"/>
        </a:xfrm>
        <a:custGeom>
          <a:avLst/>
          <a:gdLst/>
          <a:ahLst/>
          <a:cxnLst/>
          <a:rect l="0" t="0" r="0" b="0"/>
          <a:pathLst>
            <a:path>
              <a:moveTo>
                <a:pt x="3430979" y="410922"/>
              </a:moveTo>
              <a:arcTo wR="2162695" hR="2162695" stAng="18354271" swAng="4215429"/>
            </a:path>
          </a:pathLst>
        </a:custGeom>
        <a:noFill/>
        <a:ln w="6350" cap="flat" cmpd="sng" algn="ctr">
          <a:solidFill>
            <a:srgbClr val="E30613"/>
          </a:solidFill>
          <a:prstDash val="solid"/>
          <a:miter lim="800000"/>
        </a:ln>
        <a:effectLst/>
      </dsp:spPr>
      <dsp:style>
        <a:lnRef idx="1">
          <a:scrgbClr r="0" g="0" b="0"/>
        </a:lnRef>
        <a:fillRef idx="0">
          <a:scrgbClr r="0" g="0" b="0"/>
        </a:fillRef>
        <a:effectRef idx="0">
          <a:scrgbClr r="0" g="0" b="0"/>
        </a:effectRef>
        <a:fontRef idx="minor"/>
      </dsp:style>
    </dsp:sp>
    <dsp:sp modelId="{4F684FDB-F595-47F8-9D7E-CCBA5AE9F159}">
      <dsp:nvSpPr>
        <dsp:cNvPr id="0" name=""/>
        <dsp:cNvSpPr/>
      </dsp:nvSpPr>
      <dsp:spPr>
        <a:xfrm>
          <a:off x="6380418" y="3422965"/>
          <a:ext cx="2495406" cy="910209"/>
        </a:xfrm>
        <a:prstGeom prst="roundRect">
          <a:avLst/>
        </a:prstGeom>
        <a:noFill/>
        <a:ln w="12700" cap="flat" cmpd="sng" algn="ctr">
          <a:solidFill>
            <a:srgbClr val="E3061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r-TR" sz="3600" kern="1200">
              <a:solidFill>
                <a:srgbClr val="402D24"/>
              </a:solidFill>
            </a:rPr>
            <a:t>Personel</a:t>
          </a:r>
        </a:p>
      </dsp:txBody>
      <dsp:txXfrm>
        <a:off x="6424851" y="3467398"/>
        <a:ext cx="2406540" cy="821343"/>
      </dsp:txXfrm>
    </dsp:sp>
    <dsp:sp modelId="{A5B90B26-AFF8-4B44-9B51-5889EACCBBCB}">
      <dsp:nvSpPr>
        <dsp:cNvPr id="0" name=""/>
        <dsp:cNvSpPr/>
      </dsp:nvSpPr>
      <dsp:spPr>
        <a:xfrm>
          <a:off x="3592476" y="634026"/>
          <a:ext cx="4325391" cy="4325391"/>
        </a:xfrm>
        <a:custGeom>
          <a:avLst/>
          <a:gdLst/>
          <a:ahLst/>
          <a:cxnLst/>
          <a:rect l="0" t="0" r="0" b="0"/>
          <a:pathLst>
            <a:path>
              <a:moveTo>
                <a:pt x="3662946" y="3720418"/>
              </a:moveTo>
              <a:arcTo wR="2162695" hR="2162695" stAng="2764602" swAng="5270797"/>
            </a:path>
          </a:pathLst>
        </a:custGeom>
        <a:noFill/>
        <a:ln w="6350" cap="flat" cmpd="sng" algn="ctr">
          <a:solidFill>
            <a:srgbClr val="FF0000"/>
          </a:solidFill>
          <a:prstDash val="solid"/>
          <a:miter lim="800000"/>
        </a:ln>
        <a:effectLst/>
      </dsp:spPr>
      <dsp:style>
        <a:lnRef idx="1">
          <a:scrgbClr r="0" g="0" b="0"/>
        </a:lnRef>
        <a:fillRef idx="0">
          <a:scrgbClr r="0" g="0" b="0"/>
        </a:fillRef>
        <a:effectRef idx="0">
          <a:scrgbClr r="0" g="0" b="0"/>
        </a:effectRef>
        <a:fontRef idx="minor"/>
      </dsp:style>
    </dsp:sp>
    <dsp:sp modelId="{D81DF5A5-1AFB-4403-9033-A9B5E01AF128}">
      <dsp:nvSpPr>
        <dsp:cNvPr id="0" name=""/>
        <dsp:cNvSpPr/>
      </dsp:nvSpPr>
      <dsp:spPr>
        <a:xfrm>
          <a:off x="2634519" y="3422965"/>
          <a:ext cx="2495406" cy="910209"/>
        </a:xfrm>
        <a:prstGeom prst="roundRect">
          <a:avLst/>
        </a:prstGeom>
        <a:noFill/>
        <a:ln w="12700" cap="flat" cmpd="sng" algn="ctr">
          <a:solidFill>
            <a:srgbClr val="E3061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r-TR" sz="3600" kern="1200">
              <a:solidFill>
                <a:srgbClr val="402D24"/>
              </a:solidFill>
            </a:rPr>
            <a:t>Toplum</a:t>
          </a:r>
        </a:p>
      </dsp:txBody>
      <dsp:txXfrm>
        <a:off x="2678952" y="3467398"/>
        <a:ext cx="2406540" cy="821343"/>
      </dsp:txXfrm>
    </dsp:sp>
    <dsp:sp modelId="{5BC3E849-CC02-42B0-907B-8CC86BC9FD36}">
      <dsp:nvSpPr>
        <dsp:cNvPr id="0" name=""/>
        <dsp:cNvSpPr/>
      </dsp:nvSpPr>
      <dsp:spPr>
        <a:xfrm>
          <a:off x="3592476" y="634026"/>
          <a:ext cx="4325391" cy="4325391"/>
        </a:xfrm>
        <a:custGeom>
          <a:avLst/>
          <a:gdLst/>
          <a:ahLst/>
          <a:cxnLst/>
          <a:rect l="0" t="0" r="0" b="0"/>
          <a:pathLst>
            <a:path>
              <a:moveTo>
                <a:pt x="85469" y="2764679"/>
              </a:moveTo>
              <a:arcTo wR="2162695" hR="2162695" stAng="9830299" swAng="4215429"/>
            </a:path>
          </a:pathLst>
        </a:custGeom>
        <a:noFill/>
        <a:ln w="6350" cap="flat" cmpd="sng" algn="ctr">
          <a:solidFill>
            <a:srgbClr val="E30613"/>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031066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9/21/2023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21.png"/><Relationship Id="rId5" Type="http://schemas.openxmlformats.org/officeDocument/2006/relationships/diagramQuickStyle" Target="../diagrams/quickStyle1.xml"/><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diagramLayout" Target="../diagrams/layout1.xml"/><Relationship Id="rId9" Type="http://schemas.openxmlformats.org/officeDocument/2006/relationships/image" Target="../media/image33.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package" Target="../embeddings/Microsoft_Word_Document_7EF820F5.docx"/><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195" y="181177"/>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rendonhotels-1"/>
          <p:cNvPicPr>
            <a:picLocks noChangeAspect="1"/>
          </p:cNvPicPr>
          <p:nvPr/>
        </p:nvPicPr>
        <p:blipFill>
          <a:blip r:embed="rId2"/>
          <a:stretch>
            <a:fillRect/>
          </a:stretch>
        </p:blipFill>
        <p:spPr>
          <a:xfrm>
            <a:off x="8654684" y="1017373"/>
            <a:ext cx="2745105" cy="967105"/>
          </a:xfrm>
          <a:prstGeom prst="rect">
            <a:avLst/>
          </a:prstGeom>
        </p:spPr>
      </p:pic>
      <p:grpSp>
        <p:nvGrpSpPr>
          <p:cNvPr id="9" name="Group 8"/>
          <p:cNvGrpSpPr/>
          <p:nvPr/>
        </p:nvGrpSpPr>
        <p:grpSpPr>
          <a:xfrm>
            <a:off x="0" y="2701290"/>
            <a:ext cx="4322445" cy="4157980"/>
            <a:chOff x="0" y="4251"/>
            <a:chExt cx="6807" cy="6548"/>
          </a:xfrm>
        </p:grpSpPr>
        <p:sp>
          <p:nvSpPr>
            <p:cNvPr id="7" name="Rectangles 6"/>
            <p:cNvSpPr/>
            <p:nvPr/>
          </p:nvSpPr>
          <p:spPr>
            <a:xfrm>
              <a:off x="0" y="4251"/>
              <a:ext cx="259" cy="6549"/>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3404" y="7396"/>
              <a:ext cx="259" cy="6549"/>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Resim 2"/>
          <p:cNvPicPr>
            <a:picLocks noChangeAspect="1"/>
          </p:cNvPicPr>
          <p:nvPr/>
        </p:nvPicPr>
        <p:blipFill>
          <a:blip r:embed="rId3" cstate="print">
            <a:extLst>
              <a:ext uri="{28A0092B-C50C-407E-A947-70E740481C1C}">
                <a14:useLocalDpi xmlns:a14="http://schemas.microsoft.com/office/drawing/2010/main" val="0"/>
              </a:ext>
            </a:extLst>
          </a:blip>
          <a:srcRect l="43318" t="37028" r="44510" b="37880"/>
          <a:stretch>
            <a:fillRect/>
          </a:stretch>
        </p:blipFill>
        <p:spPr>
          <a:xfrm>
            <a:off x="10335794" y="5003922"/>
            <a:ext cx="1691741" cy="1961801"/>
          </a:xfrm>
          <a:prstGeom prst="rect">
            <a:avLst/>
          </a:prstGeom>
          <a:effectLst>
            <a:outerShdw blurRad="50800" dist="50800" dir="5400000" algn="ctr" rotWithShape="0">
              <a:srgbClr val="CDBDBD">
                <a:alpha val="100000"/>
              </a:srgbClr>
            </a:outerShdw>
          </a:effectLst>
        </p:spPr>
      </p:pic>
      <p:sp>
        <p:nvSpPr>
          <p:cNvPr id="2" name="Text Box 1"/>
          <p:cNvSpPr txBox="1"/>
          <p:nvPr/>
        </p:nvSpPr>
        <p:spPr>
          <a:xfrm>
            <a:off x="7917911" y="2003326"/>
            <a:ext cx="4028661" cy="3108543"/>
          </a:xfrm>
          <a:prstGeom prst="rect">
            <a:avLst/>
          </a:prstGeom>
          <a:noFill/>
        </p:spPr>
        <p:txBody>
          <a:bodyPr wrap="square" rtlCol="0">
            <a:spAutoFit/>
          </a:bodyPr>
          <a:lstStyle/>
          <a:p>
            <a:pPr algn="ctr"/>
            <a:endParaRPr lang="tr-TR" altLang="en-US" sz="2800" i="1">
              <a:solidFill>
                <a:srgbClr val="E30613"/>
              </a:solidFill>
              <a:latin typeface="Trebuchet MS" panose="020B0603020202020204" pitchFamily="34" charset="0"/>
              <a:cs typeface="Segoe Print" panose="02000600000000000000" charset="0"/>
            </a:endParaRPr>
          </a:p>
          <a:p>
            <a:pPr algn="ctr"/>
            <a:endParaRPr lang="tr-TR" altLang="en-US" sz="2800" i="1">
              <a:solidFill>
                <a:srgbClr val="E30613"/>
              </a:solidFill>
              <a:latin typeface="Trebuchet MS" panose="020B0603020202020204" pitchFamily="34" charset="0"/>
              <a:cs typeface="Segoe Print" panose="02000600000000000000" charset="0"/>
            </a:endParaRPr>
          </a:p>
          <a:p>
            <a:pPr algn="ctr"/>
            <a:r>
              <a:rPr lang="tr-TR" altLang="en-US" sz="2800" i="1">
                <a:solidFill>
                  <a:srgbClr val="E30613"/>
                </a:solidFill>
                <a:latin typeface="Trebuchet MS" panose="020B0603020202020204" pitchFamily="34" charset="0"/>
                <a:cs typeface="Segoe Print" panose="02000600000000000000" charset="0"/>
              </a:rPr>
              <a:t>GRAND PARK LARA</a:t>
            </a:r>
          </a:p>
          <a:p>
            <a:pPr algn="ctr"/>
            <a:r>
              <a:rPr lang="tr-TR" altLang="en-US" sz="2800" i="1">
                <a:solidFill>
                  <a:srgbClr val="E30613"/>
                </a:solidFill>
                <a:latin typeface="Trebuchet MS" panose="020B0603020202020204" pitchFamily="34" charset="0"/>
                <a:cs typeface="Segoe Print" panose="02000600000000000000" charset="0"/>
              </a:rPr>
              <a:t>2022 YILI SÜRDÜRÜLEBİLİRLİK RAPORU</a:t>
            </a:r>
          </a:p>
          <a:p>
            <a:pPr algn="r"/>
            <a:r>
              <a:rPr lang="tr-TR" altLang="en-US" sz="2800" i="1">
                <a:solidFill>
                  <a:srgbClr val="E30613"/>
                </a:solidFill>
                <a:latin typeface="Trebuchet MS" panose="020B0603020202020204" pitchFamily="34" charset="0"/>
                <a:cs typeface="Segoe Print" panose="02000600000000000000" charset="0"/>
              </a:rPr>
              <a:t> </a:t>
            </a:r>
          </a:p>
        </p:txBody>
      </p:sp>
      <p:pic>
        <p:nvPicPr>
          <p:cNvPr id="4" name="Resim 3">
            <a:extLst>
              <a:ext uri="{FF2B5EF4-FFF2-40B4-BE49-F238E27FC236}">
                <a16:creationId xmlns:a16="http://schemas.microsoft.com/office/drawing/2014/main" id="{68A1C82E-3B6F-40ED-B053-FE58175695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428" y="285226"/>
            <a:ext cx="7862473" cy="6289258"/>
          </a:xfrm>
          <a:prstGeom prst="rect">
            <a:avLst/>
          </a:prstGeom>
        </p:spPr>
      </p:pic>
    </p:spTree>
    <p:extLst>
      <p:ext uri="{BB962C8B-B14F-4D97-AF65-F5344CB8AC3E}">
        <p14:creationId xmlns:p14="http://schemas.microsoft.com/office/powerpoint/2010/main" val="56469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40564978-C138-470B-BF8A-6074FC0EED63}"/>
              </a:ext>
            </a:extLst>
          </p:cNvPr>
          <p:cNvPicPr>
            <a:picLocks noChangeAspect="1"/>
          </p:cNvPicPr>
          <p:nvPr/>
        </p:nvPicPr>
        <p:blipFill>
          <a:blip r:embed="rId2"/>
          <a:stretch>
            <a:fillRect/>
          </a:stretch>
        </p:blipFill>
        <p:spPr>
          <a:xfrm>
            <a:off x="185591" y="182598"/>
            <a:ext cx="11863844" cy="6492803"/>
          </a:xfrm>
          <a:prstGeom prst="rect">
            <a:avLst/>
          </a:prstGeom>
        </p:spPr>
      </p:pic>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DEĞER YARATMA MODELİMİZ</a:t>
            </a:r>
          </a:p>
        </p:txBody>
      </p:sp>
      <p:sp>
        <p:nvSpPr>
          <p:cNvPr id="3" name="Metin kutusu 2"/>
          <p:cNvSpPr txBox="1"/>
          <p:nvPr/>
        </p:nvSpPr>
        <p:spPr>
          <a:xfrm>
            <a:off x="824770" y="1086096"/>
            <a:ext cx="10542460" cy="954107"/>
          </a:xfrm>
          <a:prstGeom prst="rect">
            <a:avLst/>
          </a:prstGeom>
          <a:noFill/>
        </p:spPr>
        <p:txBody>
          <a:bodyPr wrap="square" rtlCol="0">
            <a:spAutoFit/>
          </a:bodyPr>
          <a:lstStyle/>
          <a:p>
            <a:pPr algn="ctr"/>
            <a:endParaRPr lang="tr-TR" sz="2800"/>
          </a:p>
          <a:p>
            <a:pPr algn="ctr"/>
            <a:endParaRPr lang="tr-TR" sz="2800"/>
          </a:p>
        </p:txBody>
      </p:sp>
      <p:graphicFrame>
        <p:nvGraphicFramePr>
          <p:cNvPr id="6" name="Diyagram 5">
            <a:extLst>
              <a:ext uri="{FF2B5EF4-FFF2-40B4-BE49-F238E27FC236}">
                <a16:creationId xmlns:a16="http://schemas.microsoft.com/office/drawing/2014/main" id="{E2AD9FCA-2CD5-4398-A848-61B72F5AD9F7}"/>
              </a:ext>
            </a:extLst>
          </p:cNvPr>
          <p:cNvGraphicFramePr/>
          <p:nvPr>
            <p:extLst>
              <p:ext uri="{D42A27DB-BD31-4B8C-83A1-F6EECF244321}">
                <p14:modId xmlns:p14="http://schemas.microsoft.com/office/powerpoint/2010/main" val="136115958"/>
              </p:ext>
            </p:extLst>
          </p:nvPr>
        </p:nvGraphicFramePr>
        <p:xfrm>
          <a:off x="299710" y="1086096"/>
          <a:ext cx="11510344" cy="5437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Metin kutusu 9">
            <a:extLst>
              <a:ext uri="{FF2B5EF4-FFF2-40B4-BE49-F238E27FC236}">
                <a16:creationId xmlns:a16="http://schemas.microsoft.com/office/drawing/2014/main" id="{8B19D914-C8CD-498D-998D-EFBE9AEA19D6}"/>
              </a:ext>
            </a:extLst>
          </p:cNvPr>
          <p:cNvSpPr txBox="1"/>
          <p:nvPr/>
        </p:nvSpPr>
        <p:spPr>
          <a:xfrm>
            <a:off x="4800556" y="3319354"/>
            <a:ext cx="2633914" cy="646331"/>
          </a:xfrm>
          <a:prstGeom prst="rect">
            <a:avLst/>
          </a:prstGeom>
          <a:noFill/>
        </p:spPr>
        <p:txBody>
          <a:bodyPr wrap="square" rtlCol="0">
            <a:spAutoFit/>
          </a:bodyPr>
          <a:lstStyle/>
          <a:p>
            <a:pPr algn="ctr"/>
            <a:r>
              <a:rPr lang="tr-TR" sz="3600"/>
              <a:t>Değer Katma</a:t>
            </a:r>
          </a:p>
        </p:txBody>
      </p:sp>
      <p:sp>
        <p:nvSpPr>
          <p:cNvPr id="11" name="Metin kutusu 10">
            <a:extLst>
              <a:ext uri="{FF2B5EF4-FFF2-40B4-BE49-F238E27FC236}">
                <a16:creationId xmlns:a16="http://schemas.microsoft.com/office/drawing/2014/main" id="{CB6BE034-2DF5-4CB6-9F0C-B6EA8C723FE9}"/>
              </a:ext>
            </a:extLst>
          </p:cNvPr>
          <p:cNvSpPr txBox="1"/>
          <p:nvPr/>
        </p:nvSpPr>
        <p:spPr>
          <a:xfrm>
            <a:off x="1284201" y="1203019"/>
            <a:ext cx="3309496" cy="1200329"/>
          </a:xfrm>
          <a:prstGeom prst="rect">
            <a:avLst/>
          </a:prstGeom>
          <a:noFill/>
        </p:spPr>
        <p:txBody>
          <a:bodyPr wrap="none" rtlCol="0">
            <a:spAutoFit/>
          </a:bodyPr>
          <a:lstStyle/>
          <a:p>
            <a:r>
              <a:rPr lang="tr-TR" sz="2400"/>
              <a:t>Misafir odaklı hizmet</a:t>
            </a:r>
          </a:p>
          <a:p>
            <a:r>
              <a:rPr lang="tr-TR" sz="2400"/>
              <a:t>Rekabetçi hizmet anlayışı</a:t>
            </a:r>
          </a:p>
          <a:p>
            <a:r>
              <a:rPr lang="tr-TR" sz="2400"/>
              <a:t>Hizmette mükemmellik</a:t>
            </a:r>
          </a:p>
        </p:txBody>
      </p:sp>
      <p:sp>
        <p:nvSpPr>
          <p:cNvPr id="12" name="Metin kutusu 11">
            <a:extLst>
              <a:ext uri="{FF2B5EF4-FFF2-40B4-BE49-F238E27FC236}">
                <a16:creationId xmlns:a16="http://schemas.microsoft.com/office/drawing/2014/main" id="{3520F682-1B8B-4B41-AAA3-57F3F88B27A1}"/>
              </a:ext>
            </a:extLst>
          </p:cNvPr>
          <p:cNvSpPr txBox="1"/>
          <p:nvPr/>
        </p:nvSpPr>
        <p:spPr>
          <a:xfrm>
            <a:off x="299710" y="4954596"/>
            <a:ext cx="3562898" cy="1200329"/>
          </a:xfrm>
          <a:prstGeom prst="rect">
            <a:avLst/>
          </a:prstGeom>
          <a:noFill/>
        </p:spPr>
        <p:txBody>
          <a:bodyPr wrap="none" rtlCol="0">
            <a:spAutoFit/>
          </a:bodyPr>
          <a:lstStyle/>
          <a:p>
            <a:r>
              <a:rPr lang="tr-TR" sz="2400"/>
              <a:t>Kurumsal yönetim</a:t>
            </a:r>
          </a:p>
          <a:p>
            <a:r>
              <a:rPr lang="tr-TR" sz="2400"/>
              <a:t>Karbon ayak izi</a:t>
            </a:r>
          </a:p>
          <a:p>
            <a:r>
              <a:rPr lang="tr-TR" sz="2400"/>
              <a:t>Topluma üst düzeyde fayda</a:t>
            </a:r>
          </a:p>
        </p:txBody>
      </p:sp>
      <p:sp>
        <p:nvSpPr>
          <p:cNvPr id="13" name="Metin kutusu 12">
            <a:extLst>
              <a:ext uri="{FF2B5EF4-FFF2-40B4-BE49-F238E27FC236}">
                <a16:creationId xmlns:a16="http://schemas.microsoft.com/office/drawing/2014/main" id="{F7CEE4FD-AD33-4F35-965C-E18D85CDF92F}"/>
              </a:ext>
            </a:extLst>
          </p:cNvPr>
          <p:cNvSpPr txBox="1"/>
          <p:nvPr/>
        </p:nvSpPr>
        <p:spPr>
          <a:xfrm>
            <a:off x="9223514" y="4404468"/>
            <a:ext cx="2586540" cy="2308324"/>
          </a:xfrm>
          <a:prstGeom prst="rect">
            <a:avLst/>
          </a:prstGeom>
          <a:noFill/>
        </p:spPr>
        <p:txBody>
          <a:bodyPr wrap="square" rtlCol="0">
            <a:spAutoFit/>
          </a:bodyPr>
          <a:lstStyle/>
          <a:p>
            <a:r>
              <a:rPr lang="tr-TR" sz="2400"/>
              <a:t>Yetkinlik, liderlik</a:t>
            </a:r>
          </a:p>
          <a:p>
            <a:r>
              <a:rPr lang="tr-TR" sz="2400"/>
              <a:t>Eğitim</a:t>
            </a:r>
          </a:p>
          <a:p>
            <a:r>
              <a:rPr lang="tr-TR" sz="2400"/>
              <a:t>Sosyal haklar</a:t>
            </a:r>
          </a:p>
          <a:p>
            <a:r>
              <a:rPr lang="tr-TR" sz="2400"/>
              <a:t>Eşitlik</a:t>
            </a:r>
          </a:p>
          <a:p>
            <a:r>
              <a:rPr lang="tr-TR" sz="2400"/>
              <a:t>Yüksek performans</a:t>
            </a:r>
          </a:p>
          <a:p>
            <a:r>
              <a:rPr lang="tr-TR" sz="2400"/>
              <a:t>Ekip kültürü</a:t>
            </a:r>
          </a:p>
        </p:txBody>
      </p:sp>
      <p:pic>
        <p:nvPicPr>
          <p:cNvPr id="41" name="Resim 40">
            <a:extLst>
              <a:ext uri="{FF2B5EF4-FFF2-40B4-BE49-F238E27FC236}">
                <a16:creationId xmlns:a16="http://schemas.microsoft.com/office/drawing/2014/main" id="{9516ABFF-9A68-4D17-8D3C-109FD984AF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201" y="3334082"/>
            <a:ext cx="1080000" cy="1080000"/>
          </a:xfrm>
          <a:prstGeom prst="rect">
            <a:avLst/>
          </a:prstGeom>
        </p:spPr>
      </p:pic>
      <p:pic>
        <p:nvPicPr>
          <p:cNvPr id="42" name="Resim 41">
            <a:extLst>
              <a:ext uri="{FF2B5EF4-FFF2-40B4-BE49-F238E27FC236}">
                <a16:creationId xmlns:a16="http://schemas.microsoft.com/office/drawing/2014/main" id="{457B505C-EB59-4A8A-B466-4B010DDE2F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94754" y="3319354"/>
            <a:ext cx="1080000" cy="1080000"/>
          </a:xfrm>
          <a:prstGeom prst="rect">
            <a:avLst/>
          </a:prstGeom>
        </p:spPr>
      </p:pic>
      <p:pic>
        <p:nvPicPr>
          <p:cNvPr id="43" name="Resim 42">
            <a:extLst>
              <a:ext uri="{FF2B5EF4-FFF2-40B4-BE49-F238E27FC236}">
                <a16:creationId xmlns:a16="http://schemas.microsoft.com/office/drawing/2014/main" id="{ED059555-5399-4135-A254-D387CD02EE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4819" y="3319354"/>
            <a:ext cx="1080000" cy="1080000"/>
          </a:xfrm>
          <a:prstGeom prst="rect">
            <a:avLst/>
          </a:prstGeom>
        </p:spPr>
      </p:pic>
      <p:pic>
        <p:nvPicPr>
          <p:cNvPr id="44" name="Resim 43">
            <a:extLst>
              <a:ext uri="{FF2B5EF4-FFF2-40B4-BE49-F238E27FC236}">
                <a16:creationId xmlns:a16="http://schemas.microsoft.com/office/drawing/2014/main" id="{DB09C95E-E7A2-4B64-8495-502E2E6D19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00721" y="3334082"/>
            <a:ext cx="1080000" cy="1080000"/>
          </a:xfrm>
          <a:prstGeom prst="rect">
            <a:avLst/>
          </a:prstGeom>
        </p:spPr>
      </p:pic>
      <p:pic>
        <p:nvPicPr>
          <p:cNvPr id="45" name="Resim 44">
            <a:extLst>
              <a:ext uri="{FF2B5EF4-FFF2-40B4-BE49-F238E27FC236}">
                <a16:creationId xmlns:a16="http://schemas.microsoft.com/office/drawing/2014/main" id="{F7B549FE-1ECB-4FD1-B647-D9A85DEEE5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053" y="3319354"/>
            <a:ext cx="1080000" cy="1080000"/>
          </a:xfrm>
          <a:prstGeom prst="rect">
            <a:avLst/>
          </a:prstGeom>
        </p:spPr>
      </p:pic>
      <p:pic>
        <p:nvPicPr>
          <p:cNvPr id="47" name="Resim 46">
            <a:extLst>
              <a:ext uri="{FF2B5EF4-FFF2-40B4-BE49-F238E27FC236}">
                <a16:creationId xmlns:a16="http://schemas.microsoft.com/office/drawing/2014/main" id="{97E70E15-CA5E-4154-8D85-88D1ED900512}"/>
              </a:ext>
            </a:extLst>
          </p:cNvPr>
          <p:cNvPicPr>
            <a:picLocks noChangeAspect="1"/>
          </p:cNvPicPr>
          <p:nvPr/>
        </p:nvPicPr>
        <p:blipFill>
          <a:blip r:embed="rId13"/>
          <a:stretch>
            <a:fillRect/>
          </a:stretch>
        </p:blipFill>
        <p:spPr>
          <a:xfrm>
            <a:off x="2624079" y="3320268"/>
            <a:ext cx="1079086" cy="1079086"/>
          </a:xfrm>
          <a:prstGeom prst="rect">
            <a:avLst/>
          </a:prstGeom>
        </p:spPr>
      </p:pic>
      <p:pic>
        <p:nvPicPr>
          <p:cNvPr id="49" name="Resim 48">
            <a:extLst>
              <a:ext uri="{FF2B5EF4-FFF2-40B4-BE49-F238E27FC236}">
                <a16:creationId xmlns:a16="http://schemas.microsoft.com/office/drawing/2014/main" id="{02954AA7-AEA7-4A5D-BF1C-1DBD2C09E03A}"/>
              </a:ext>
            </a:extLst>
          </p:cNvPr>
          <p:cNvPicPr>
            <a:picLocks noChangeAspect="1"/>
          </p:cNvPicPr>
          <p:nvPr/>
        </p:nvPicPr>
        <p:blipFill>
          <a:blip r:embed="rId14"/>
          <a:stretch>
            <a:fillRect/>
          </a:stretch>
        </p:blipFill>
        <p:spPr>
          <a:xfrm>
            <a:off x="7646505" y="1138191"/>
            <a:ext cx="1079086" cy="1079086"/>
          </a:xfrm>
          <a:prstGeom prst="rect">
            <a:avLst/>
          </a:prstGeom>
        </p:spPr>
      </p:pic>
      <p:pic>
        <p:nvPicPr>
          <p:cNvPr id="51" name="Resim 50">
            <a:extLst>
              <a:ext uri="{FF2B5EF4-FFF2-40B4-BE49-F238E27FC236}">
                <a16:creationId xmlns:a16="http://schemas.microsoft.com/office/drawing/2014/main" id="{A664EF7F-3E6A-4EE7-84D8-03F277025CE3}"/>
              </a:ext>
            </a:extLst>
          </p:cNvPr>
          <p:cNvPicPr>
            <a:picLocks noChangeAspect="1"/>
          </p:cNvPicPr>
          <p:nvPr/>
        </p:nvPicPr>
        <p:blipFill>
          <a:blip r:embed="rId15"/>
          <a:stretch>
            <a:fillRect/>
          </a:stretch>
        </p:blipFill>
        <p:spPr>
          <a:xfrm>
            <a:off x="8781958" y="1138191"/>
            <a:ext cx="1079086" cy="1079086"/>
          </a:xfrm>
          <a:prstGeom prst="rect">
            <a:avLst/>
          </a:prstGeom>
        </p:spPr>
      </p:pic>
    </p:spTree>
    <p:extLst>
      <p:ext uri="{BB962C8B-B14F-4D97-AF65-F5344CB8AC3E}">
        <p14:creationId xmlns:p14="http://schemas.microsoft.com/office/powerpoint/2010/main" val="3917733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İSTİHDAMLARIMIZ</a:t>
            </a:r>
          </a:p>
        </p:txBody>
      </p:sp>
      <p:graphicFrame>
        <p:nvGraphicFramePr>
          <p:cNvPr id="12" name="Grafik 11">
            <a:extLst>
              <a:ext uri="{FF2B5EF4-FFF2-40B4-BE49-F238E27FC236}">
                <a16:creationId xmlns:a16="http://schemas.microsoft.com/office/drawing/2014/main" id="{C7A3593D-F8EF-4DD1-ABC1-8C7BE228E44B}"/>
              </a:ext>
            </a:extLst>
          </p:cNvPr>
          <p:cNvGraphicFramePr>
            <a:graphicFrameLocks/>
          </p:cNvGraphicFramePr>
          <p:nvPr>
            <p:extLst>
              <p:ext uri="{D42A27DB-BD31-4B8C-83A1-F6EECF244321}">
                <p14:modId xmlns:p14="http://schemas.microsoft.com/office/powerpoint/2010/main" val="2111291950"/>
              </p:ext>
            </p:extLst>
          </p:nvPr>
        </p:nvGraphicFramePr>
        <p:xfrm>
          <a:off x="652007" y="1323974"/>
          <a:ext cx="10853530" cy="4981409"/>
        </p:xfrm>
        <a:graphic>
          <a:graphicData uri="http://schemas.openxmlformats.org/drawingml/2006/chart">
            <c:chart xmlns:c="http://schemas.openxmlformats.org/drawingml/2006/chart" xmlns:r="http://schemas.openxmlformats.org/officeDocument/2006/relationships" r:id="rId2"/>
          </a:graphicData>
        </a:graphic>
      </p:graphicFrame>
      <p:sp>
        <p:nvSpPr>
          <p:cNvPr id="4" name="Metin kutusu 3">
            <a:extLst>
              <a:ext uri="{FF2B5EF4-FFF2-40B4-BE49-F238E27FC236}">
                <a16:creationId xmlns:a16="http://schemas.microsoft.com/office/drawing/2014/main" id="{AB178539-9213-48C7-A0D3-FFBDF42B314D}"/>
              </a:ext>
            </a:extLst>
          </p:cNvPr>
          <p:cNvSpPr txBox="1"/>
          <p:nvPr/>
        </p:nvSpPr>
        <p:spPr>
          <a:xfrm>
            <a:off x="5077462" y="1075648"/>
            <a:ext cx="1460656" cy="338554"/>
          </a:xfrm>
          <a:prstGeom prst="rect">
            <a:avLst/>
          </a:prstGeom>
          <a:noFill/>
        </p:spPr>
        <p:txBody>
          <a:bodyPr wrap="none" rtlCol="0">
            <a:spAutoFit/>
          </a:bodyPr>
          <a:lstStyle/>
          <a:p>
            <a:r>
              <a:rPr lang="tr-TR" sz="1600" b="1"/>
              <a:t>KADIN / ERKEK</a:t>
            </a:r>
          </a:p>
        </p:txBody>
      </p:sp>
    </p:spTree>
    <p:extLst>
      <p:ext uri="{BB962C8B-B14F-4D97-AF65-F5344CB8AC3E}">
        <p14:creationId xmlns:p14="http://schemas.microsoft.com/office/powerpoint/2010/main" val="3291313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İSTİHDAMLARIMIZ</a:t>
            </a:r>
          </a:p>
        </p:txBody>
      </p:sp>
      <p:graphicFrame>
        <p:nvGraphicFramePr>
          <p:cNvPr id="15" name="Grafik 14">
            <a:extLst>
              <a:ext uri="{FF2B5EF4-FFF2-40B4-BE49-F238E27FC236}">
                <a16:creationId xmlns:a16="http://schemas.microsoft.com/office/drawing/2014/main" id="{4D33659B-2E3A-461F-AE04-644F65EB9C55}"/>
              </a:ext>
            </a:extLst>
          </p:cNvPr>
          <p:cNvGraphicFramePr>
            <a:graphicFrameLocks/>
          </p:cNvGraphicFramePr>
          <p:nvPr>
            <p:extLst>
              <p:ext uri="{D42A27DB-BD31-4B8C-83A1-F6EECF244321}">
                <p14:modId xmlns:p14="http://schemas.microsoft.com/office/powerpoint/2010/main" val="333939818"/>
              </p:ext>
            </p:extLst>
          </p:nvPr>
        </p:nvGraphicFramePr>
        <p:xfrm>
          <a:off x="328295" y="1151572"/>
          <a:ext cx="11481760" cy="5461478"/>
        </p:xfrm>
        <a:graphic>
          <a:graphicData uri="http://schemas.openxmlformats.org/drawingml/2006/chart">
            <c:chart xmlns:c="http://schemas.openxmlformats.org/drawingml/2006/chart" xmlns:r="http://schemas.openxmlformats.org/officeDocument/2006/relationships" r:id="rId2"/>
          </a:graphicData>
        </a:graphic>
      </p:graphicFrame>
      <p:sp>
        <p:nvSpPr>
          <p:cNvPr id="16" name="Metin kutusu 15">
            <a:extLst>
              <a:ext uri="{FF2B5EF4-FFF2-40B4-BE49-F238E27FC236}">
                <a16:creationId xmlns:a16="http://schemas.microsoft.com/office/drawing/2014/main" id="{3A71350D-A182-4B7B-A0D9-0E885EBF6556}"/>
              </a:ext>
            </a:extLst>
          </p:cNvPr>
          <p:cNvSpPr txBox="1"/>
          <p:nvPr/>
        </p:nvSpPr>
        <p:spPr>
          <a:xfrm>
            <a:off x="5263763" y="966906"/>
            <a:ext cx="1236364" cy="338554"/>
          </a:xfrm>
          <a:prstGeom prst="rect">
            <a:avLst/>
          </a:prstGeom>
          <a:noFill/>
        </p:spPr>
        <p:txBody>
          <a:bodyPr wrap="none" rtlCol="0">
            <a:spAutoFit/>
          </a:bodyPr>
          <a:lstStyle/>
          <a:p>
            <a:r>
              <a:rPr lang="tr-TR" sz="1600" b="1"/>
              <a:t>YAŞ ARALIĞI</a:t>
            </a:r>
          </a:p>
        </p:txBody>
      </p:sp>
    </p:spTree>
    <p:extLst>
      <p:ext uri="{BB962C8B-B14F-4D97-AF65-F5344CB8AC3E}">
        <p14:creationId xmlns:p14="http://schemas.microsoft.com/office/powerpoint/2010/main" val="1078779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44950"/>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7" y="316511"/>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İSTİHDAMLARIMIZ</a:t>
            </a:r>
          </a:p>
        </p:txBody>
      </p:sp>
      <p:graphicFrame>
        <p:nvGraphicFramePr>
          <p:cNvPr id="33" name="Grafik 32">
            <a:extLst>
              <a:ext uri="{FF2B5EF4-FFF2-40B4-BE49-F238E27FC236}">
                <a16:creationId xmlns:a16="http://schemas.microsoft.com/office/drawing/2014/main" id="{5169CC65-B1A8-40BA-9887-F570E183A5D4}"/>
              </a:ext>
            </a:extLst>
          </p:cNvPr>
          <p:cNvGraphicFramePr>
            <a:graphicFrameLocks/>
          </p:cNvGraphicFramePr>
          <p:nvPr>
            <p:extLst>
              <p:ext uri="{D42A27DB-BD31-4B8C-83A1-F6EECF244321}">
                <p14:modId xmlns:p14="http://schemas.microsoft.com/office/powerpoint/2010/main" val="3741862074"/>
              </p:ext>
            </p:extLst>
          </p:nvPr>
        </p:nvGraphicFramePr>
        <p:xfrm>
          <a:off x="445273" y="1197599"/>
          <a:ext cx="11290852" cy="5450215"/>
        </p:xfrm>
        <a:graphic>
          <a:graphicData uri="http://schemas.openxmlformats.org/drawingml/2006/chart">
            <c:chart xmlns:c="http://schemas.openxmlformats.org/drawingml/2006/chart" xmlns:r="http://schemas.openxmlformats.org/officeDocument/2006/relationships" r:id="rId2"/>
          </a:graphicData>
        </a:graphic>
      </p:graphicFrame>
      <p:sp>
        <p:nvSpPr>
          <p:cNvPr id="34" name="Metin kutusu 33">
            <a:extLst>
              <a:ext uri="{FF2B5EF4-FFF2-40B4-BE49-F238E27FC236}">
                <a16:creationId xmlns:a16="http://schemas.microsoft.com/office/drawing/2014/main" id="{0F50CFE9-1FCC-4DEF-8109-6409F9492E67}"/>
              </a:ext>
            </a:extLst>
          </p:cNvPr>
          <p:cNvSpPr txBox="1"/>
          <p:nvPr/>
        </p:nvSpPr>
        <p:spPr>
          <a:xfrm>
            <a:off x="5696199" y="1019324"/>
            <a:ext cx="788999" cy="338554"/>
          </a:xfrm>
          <a:prstGeom prst="rect">
            <a:avLst/>
          </a:prstGeom>
          <a:noFill/>
        </p:spPr>
        <p:txBody>
          <a:bodyPr wrap="none" rtlCol="0">
            <a:spAutoFit/>
          </a:bodyPr>
          <a:lstStyle/>
          <a:p>
            <a:r>
              <a:rPr lang="tr-TR" sz="1600" b="1"/>
              <a:t>UYRUK</a:t>
            </a:r>
          </a:p>
        </p:txBody>
      </p:sp>
    </p:spTree>
    <p:extLst>
      <p:ext uri="{BB962C8B-B14F-4D97-AF65-F5344CB8AC3E}">
        <p14:creationId xmlns:p14="http://schemas.microsoft.com/office/powerpoint/2010/main" val="1537953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76113" y="237960"/>
            <a:ext cx="11864340" cy="645049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14634" y="292037"/>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İSTİHDAMLARIMIZ</a:t>
            </a:r>
          </a:p>
        </p:txBody>
      </p:sp>
      <p:sp>
        <p:nvSpPr>
          <p:cNvPr id="3" name="Metin kutusu 2"/>
          <p:cNvSpPr txBox="1"/>
          <p:nvPr/>
        </p:nvSpPr>
        <p:spPr>
          <a:xfrm>
            <a:off x="840784" y="1579586"/>
            <a:ext cx="10542460" cy="2554545"/>
          </a:xfrm>
          <a:prstGeom prst="rect">
            <a:avLst/>
          </a:prstGeom>
          <a:noFill/>
        </p:spPr>
        <p:txBody>
          <a:bodyPr wrap="square" rtlCol="0">
            <a:spAutoFit/>
          </a:bodyPr>
          <a:lstStyle/>
          <a:p>
            <a:pPr algn="ctr"/>
            <a:endParaRPr lang="tr-TR" sz="1600"/>
          </a:p>
          <a:p>
            <a:pPr algn="ctr"/>
            <a:endParaRPr lang="tr-TR" sz="1600"/>
          </a:p>
          <a:p>
            <a:pPr algn="ctr"/>
            <a:endParaRPr lang="tr-TR" sz="1600"/>
          </a:p>
          <a:p>
            <a:pPr algn="ctr"/>
            <a:endParaRPr lang="tr-TR" sz="1600"/>
          </a:p>
          <a:p>
            <a:pPr algn="ctr"/>
            <a:endParaRPr lang="tr-TR" sz="1600"/>
          </a:p>
          <a:p>
            <a:pPr algn="ctr"/>
            <a:endParaRPr lang="tr-TR" sz="1600"/>
          </a:p>
          <a:p>
            <a:pPr algn="ctr"/>
            <a:endParaRPr lang="tr-TR" sz="1600"/>
          </a:p>
          <a:p>
            <a:pPr algn="ctr"/>
            <a:endParaRPr lang="tr-TR" sz="1600"/>
          </a:p>
          <a:p>
            <a:pPr algn="ctr"/>
            <a:endParaRPr lang="tr-TR" sz="1600"/>
          </a:p>
          <a:p>
            <a:pPr algn="ctr"/>
            <a:endParaRPr lang="tr-TR" sz="1600"/>
          </a:p>
        </p:txBody>
      </p:sp>
      <p:sp>
        <p:nvSpPr>
          <p:cNvPr id="4" name="AutoShape 2">
            <a:extLst>
              <a:ext uri="{FF2B5EF4-FFF2-40B4-BE49-F238E27FC236}">
                <a16:creationId xmlns:a16="http://schemas.microsoft.com/office/drawing/2014/main" id="{D8A5C9EB-CBAE-4FEA-A10D-32224DE2B0E2}"/>
              </a:ext>
            </a:extLst>
          </p:cNvPr>
          <p:cNvSpPr>
            <a:spLocks noChangeAspect="1" noChangeArrowheads="1"/>
          </p:cNvSpPr>
          <p:nvPr/>
        </p:nvSpPr>
        <p:spPr bwMode="auto">
          <a:xfrm>
            <a:off x="5959614" y="379659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sz="1600"/>
          </a:p>
        </p:txBody>
      </p:sp>
      <p:pic>
        <p:nvPicPr>
          <p:cNvPr id="12" name="Resim 11">
            <a:extLst>
              <a:ext uri="{FF2B5EF4-FFF2-40B4-BE49-F238E27FC236}">
                <a16:creationId xmlns:a16="http://schemas.microsoft.com/office/drawing/2014/main" id="{B5171AAC-7B12-4681-B700-1DB765FF2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446" y="1666659"/>
            <a:ext cx="10690719" cy="4899304"/>
          </a:xfrm>
          <a:prstGeom prst="rect">
            <a:avLst/>
          </a:prstGeom>
        </p:spPr>
      </p:pic>
      <p:sp>
        <p:nvSpPr>
          <p:cNvPr id="13" name="Metin kutusu 12">
            <a:extLst>
              <a:ext uri="{FF2B5EF4-FFF2-40B4-BE49-F238E27FC236}">
                <a16:creationId xmlns:a16="http://schemas.microsoft.com/office/drawing/2014/main" id="{BD880566-D0CE-4EBB-91DE-0FCAC0870899}"/>
              </a:ext>
            </a:extLst>
          </p:cNvPr>
          <p:cNvSpPr txBox="1"/>
          <p:nvPr/>
        </p:nvSpPr>
        <p:spPr>
          <a:xfrm>
            <a:off x="2776178" y="5453181"/>
            <a:ext cx="497252" cy="338554"/>
          </a:xfrm>
          <a:prstGeom prst="rect">
            <a:avLst/>
          </a:prstGeom>
          <a:noFill/>
        </p:spPr>
        <p:txBody>
          <a:bodyPr wrap="none" rtlCol="0">
            <a:spAutoFit/>
          </a:bodyPr>
          <a:lstStyle/>
          <a:p>
            <a:r>
              <a:rPr lang="tr-TR" sz="1600" b="1">
                <a:solidFill>
                  <a:srgbClr val="FF0000"/>
                </a:solidFill>
              </a:rPr>
              <a:t>783</a:t>
            </a:r>
          </a:p>
        </p:txBody>
      </p:sp>
      <p:sp>
        <p:nvSpPr>
          <p:cNvPr id="17" name="Metin kutusu 16">
            <a:extLst>
              <a:ext uri="{FF2B5EF4-FFF2-40B4-BE49-F238E27FC236}">
                <a16:creationId xmlns:a16="http://schemas.microsoft.com/office/drawing/2014/main" id="{BEF70FED-5780-4315-A309-A1846836BB98}"/>
              </a:ext>
            </a:extLst>
          </p:cNvPr>
          <p:cNvSpPr txBox="1"/>
          <p:nvPr/>
        </p:nvSpPr>
        <p:spPr>
          <a:xfrm>
            <a:off x="5781022" y="5089667"/>
            <a:ext cx="609599" cy="338554"/>
          </a:xfrm>
          <a:prstGeom prst="rect">
            <a:avLst/>
          </a:prstGeom>
          <a:noFill/>
        </p:spPr>
        <p:txBody>
          <a:bodyPr wrap="square" rtlCol="0">
            <a:spAutoFit/>
          </a:bodyPr>
          <a:lstStyle/>
          <a:p>
            <a:pPr algn="ctr"/>
            <a:r>
              <a:rPr lang="tr-TR" sz="1600" b="1">
                <a:solidFill>
                  <a:srgbClr val="FF0000"/>
                </a:solidFill>
              </a:rPr>
              <a:t>10</a:t>
            </a:r>
          </a:p>
        </p:txBody>
      </p:sp>
      <p:sp>
        <p:nvSpPr>
          <p:cNvPr id="18" name="Metin kutusu 17">
            <a:extLst>
              <a:ext uri="{FF2B5EF4-FFF2-40B4-BE49-F238E27FC236}">
                <a16:creationId xmlns:a16="http://schemas.microsoft.com/office/drawing/2014/main" id="{D56C81E4-1BA4-40B3-89E5-1970E5A0C4BA}"/>
              </a:ext>
            </a:extLst>
          </p:cNvPr>
          <p:cNvSpPr txBox="1"/>
          <p:nvPr/>
        </p:nvSpPr>
        <p:spPr>
          <a:xfrm>
            <a:off x="3385631" y="3870561"/>
            <a:ext cx="609599" cy="338554"/>
          </a:xfrm>
          <a:prstGeom prst="rect">
            <a:avLst/>
          </a:prstGeom>
          <a:noFill/>
        </p:spPr>
        <p:txBody>
          <a:bodyPr wrap="square" rtlCol="0">
            <a:spAutoFit/>
          </a:bodyPr>
          <a:lstStyle/>
          <a:p>
            <a:pPr algn="ctr"/>
            <a:r>
              <a:rPr lang="tr-TR" sz="1600" b="1">
                <a:solidFill>
                  <a:srgbClr val="FF0000"/>
                </a:solidFill>
              </a:rPr>
              <a:t>6</a:t>
            </a:r>
          </a:p>
        </p:txBody>
      </p:sp>
      <p:sp>
        <p:nvSpPr>
          <p:cNvPr id="19" name="Metin kutusu 18">
            <a:extLst>
              <a:ext uri="{FF2B5EF4-FFF2-40B4-BE49-F238E27FC236}">
                <a16:creationId xmlns:a16="http://schemas.microsoft.com/office/drawing/2014/main" id="{CA4F0101-D84A-4290-A3DF-1DFE5A33B682}"/>
              </a:ext>
            </a:extLst>
          </p:cNvPr>
          <p:cNvSpPr txBox="1"/>
          <p:nvPr/>
        </p:nvSpPr>
        <p:spPr>
          <a:xfrm>
            <a:off x="5872296" y="2729268"/>
            <a:ext cx="504003" cy="338554"/>
          </a:xfrm>
          <a:prstGeom prst="rect">
            <a:avLst/>
          </a:prstGeom>
          <a:noFill/>
        </p:spPr>
        <p:txBody>
          <a:bodyPr wrap="square" rtlCol="0">
            <a:spAutoFit/>
          </a:bodyPr>
          <a:lstStyle/>
          <a:p>
            <a:pPr algn="ctr"/>
            <a:r>
              <a:rPr lang="tr-TR" sz="1600" b="1">
                <a:solidFill>
                  <a:srgbClr val="FF0000"/>
                </a:solidFill>
              </a:rPr>
              <a:t>17</a:t>
            </a:r>
          </a:p>
        </p:txBody>
      </p:sp>
      <p:sp>
        <p:nvSpPr>
          <p:cNvPr id="20" name="Metin kutusu 19">
            <a:extLst>
              <a:ext uri="{FF2B5EF4-FFF2-40B4-BE49-F238E27FC236}">
                <a16:creationId xmlns:a16="http://schemas.microsoft.com/office/drawing/2014/main" id="{BBB5278D-84F4-4FFF-9EC2-D6ECA346545A}"/>
              </a:ext>
            </a:extLst>
          </p:cNvPr>
          <p:cNvSpPr txBox="1"/>
          <p:nvPr/>
        </p:nvSpPr>
        <p:spPr>
          <a:xfrm>
            <a:off x="1855004" y="4525862"/>
            <a:ext cx="609599" cy="338554"/>
          </a:xfrm>
          <a:prstGeom prst="rect">
            <a:avLst/>
          </a:prstGeom>
          <a:noFill/>
        </p:spPr>
        <p:txBody>
          <a:bodyPr wrap="square" rtlCol="0">
            <a:spAutoFit/>
          </a:bodyPr>
          <a:lstStyle/>
          <a:p>
            <a:pPr algn="ctr"/>
            <a:r>
              <a:rPr lang="tr-TR" sz="1600" b="1">
                <a:solidFill>
                  <a:srgbClr val="FF0000"/>
                </a:solidFill>
              </a:rPr>
              <a:t>3</a:t>
            </a:r>
          </a:p>
        </p:txBody>
      </p:sp>
      <p:sp>
        <p:nvSpPr>
          <p:cNvPr id="21" name="Metin kutusu 20">
            <a:extLst>
              <a:ext uri="{FF2B5EF4-FFF2-40B4-BE49-F238E27FC236}">
                <a16:creationId xmlns:a16="http://schemas.microsoft.com/office/drawing/2014/main" id="{ED7DEC84-EEAC-4E28-8791-46F4025FB371}"/>
              </a:ext>
            </a:extLst>
          </p:cNvPr>
          <p:cNvSpPr txBox="1"/>
          <p:nvPr/>
        </p:nvSpPr>
        <p:spPr>
          <a:xfrm>
            <a:off x="4164446" y="3397876"/>
            <a:ext cx="609599" cy="338554"/>
          </a:xfrm>
          <a:prstGeom prst="rect">
            <a:avLst/>
          </a:prstGeom>
          <a:noFill/>
        </p:spPr>
        <p:txBody>
          <a:bodyPr wrap="square" rtlCol="0">
            <a:spAutoFit/>
          </a:bodyPr>
          <a:lstStyle/>
          <a:p>
            <a:pPr algn="ctr"/>
            <a:r>
              <a:rPr lang="tr-TR" sz="1600" b="1">
                <a:solidFill>
                  <a:srgbClr val="FF0000"/>
                </a:solidFill>
              </a:rPr>
              <a:t>7</a:t>
            </a:r>
          </a:p>
        </p:txBody>
      </p:sp>
      <p:sp>
        <p:nvSpPr>
          <p:cNvPr id="22" name="Metin kutusu 21">
            <a:extLst>
              <a:ext uri="{FF2B5EF4-FFF2-40B4-BE49-F238E27FC236}">
                <a16:creationId xmlns:a16="http://schemas.microsoft.com/office/drawing/2014/main" id="{70BD0F20-1AF5-4B3E-91CB-4C3FF2EBAC17}"/>
              </a:ext>
            </a:extLst>
          </p:cNvPr>
          <p:cNvSpPr txBox="1"/>
          <p:nvPr/>
        </p:nvSpPr>
        <p:spPr>
          <a:xfrm>
            <a:off x="2488296" y="5069758"/>
            <a:ext cx="609599" cy="338554"/>
          </a:xfrm>
          <a:prstGeom prst="rect">
            <a:avLst/>
          </a:prstGeom>
          <a:noFill/>
        </p:spPr>
        <p:txBody>
          <a:bodyPr wrap="square" rtlCol="0">
            <a:spAutoFit/>
          </a:bodyPr>
          <a:lstStyle/>
          <a:p>
            <a:pPr algn="ctr"/>
            <a:r>
              <a:rPr lang="tr-TR" sz="1600" b="1">
                <a:solidFill>
                  <a:srgbClr val="FF0000"/>
                </a:solidFill>
              </a:rPr>
              <a:t>6</a:t>
            </a:r>
          </a:p>
        </p:txBody>
      </p:sp>
      <p:sp>
        <p:nvSpPr>
          <p:cNvPr id="23" name="Metin kutusu 22">
            <a:extLst>
              <a:ext uri="{FF2B5EF4-FFF2-40B4-BE49-F238E27FC236}">
                <a16:creationId xmlns:a16="http://schemas.microsoft.com/office/drawing/2014/main" id="{2EA9B140-A815-4559-B02E-1173C4A1D334}"/>
              </a:ext>
            </a:extLst>
          </p:cNvPr>
          <p:cNvSpPr txBox="1"/>
          <p:nvPr/>
        </p:nvSpPr>
        <p:spPr>
          <a:xfrm>
            <a:off x="9152814" y="4548584"/>
            <a:ext cx="609599" cy="338554"/>
          </a:xfrm>
          <a:prstGeom prst="rect">
            <a:avLst/>
          </a:prstGeom>
          <a:noFill/>
        </p:spPr>
        <p:txBody>
          <a:bodyPr wrap="square" rtlCol="0">
            <a:spAutoFit/>
          </a:bodyPr>
          <a:lstStyle/>
          <a:p>
            <a:pPr algn="ctr"/>
            <a:r>
              <a:rPr lang="tr-TR" sz="1600" b="1">
                <a:solidFill>
                  <a:srgbClr val="FF0000"/>
                </a:solidFill>
              </a:rPr>
              <a:t>10</a:t>
            </a:r>
          </a:p>
        </p:txBody>
      </p:sp>
      <p:sp>
        <p:nvSpPr>
          <p:cNvPr id="24" name="Metin kutusu 23">
            <a:extLst>
              <a:ext uri="{FF2B5EF4-FFF2-40B4-BE49-F238E27FC236}">
                <a16:creationId xmlns:a16="http://schemas.microsoft.com/office/drawing/2014/main" id="{D1043F56-2FFB-4364-8B79-2ACEAE2176D4}"/>
              </a:ext>
            </a:extLst>
          </p:cNvPr>
          <p:cNvSpPr txBox="1"/>
          <p:nvPr/>
        </p:nvSpPr>
        <p:spPr>
          <a:xfrm>
            <a:off x="2259786" y="3178798"/>
            <a:ext cx="609599" cy="338554"/>
          </a:xfrm>
          <a:prstGeom prst="rect">
            <a:avLst/>
          </a:prstGeom>
          <a:noFill/>
        </p:spPr>
        <p:txBody>
          <a:bodyPr wrap="square" rtlCol="0">
            <a:spAutoFit/>
          </a:bodyPr>
          <a:lstStyle/>
          <a:p>
            <a:pPr algn="ctr"/>
            <a:r>
              <a:rPr lang="tr-TR" sz="1600" b="1">
                <a:solidFill>
                  <a:srgbClr val="FF0000"/>
                </a:solidFill>
              </a:rPr>
              <a:t>2</a:t>
            </a:r>
          </a:p>
        </p:txBody>
      </p:sp>
      <p:sp>
        <p:nvSpPr>
          <p:cNvPr id="25" name="Metin kutusu 24">
            <a:extLst>
              <a:ext uri="{FF2B5EF4-FFF2-40B4-BE49-F238E27FC236}">
                <a16:creationId xmlns:a16="http://schemas.microsoft.com/office/drawing/2014/main" id="{E9DF4D0E-9933-4013-A7F1-E380160AC689}"/>
              </a:ext>
            </a:extLst>
          </p:cNvPr>
          <p:cNvSpPr txBox="1"/>
          <p:nvPr/>
        </p:nvSpPr>
        <p:spPr>
          <a:xfrm>
            <a:off x="8875521" y="4072372"/>
            <a:ext cx="609599" cy="338554"/>
          </a:xfrm>
          <a:prstGeom prst="rect">
            <a:avLst/>
          </a:prstGeom>
          <a:noFill/>
        </p:spPr>
        <p:txBody>
          <a:bodyPr wrap="square" rtlCol="0">
            <a:spAutoFit/>
          </a:bodyPr>
          <a:lstStyle/>
          <a:p>
            <a:pPr algn="ctr"/>
            <a:r>
              <a:rPr lang="tr-TR" sz="1600" b="1">
                <a:solidFill>
                  <a:srgbClr val="FF0000"/>
                </a:solidFill>
              </a:rPr>
              <a:t>8</a:t>
            </a:r>
          </a:p>
        </p:txBody>
      </p:sp>
      <p:sp>
        <p:nvSpPr>
          <p:cNvPr id="26" name="Metin kutusu 25">
            <a:extLst>
              <a:ext uri="{FF2B5EF4-FFF2-40B4-BE49-F238E27FC236}">
                <a16:creationId xmlns:a16="http://schemas.microsoft.com/office/drawing/2014/main" id="{AE6208ED-ABDF-43E6-BE14-BC5FF66DDCC1}"/>
              </a:ext>
            </a:extLst>
          </p:cNvPr>
          <p:cNvSpPr txBox="1"/>
          <p:nvPr/>
        </p:nvSpPr>
        <p:spPr>
          <a:xfrm>
            <a:off x="2329609" y="4525861"/>
            <a:ext cx="609599" cy="338554"/>
          </a:xfrm>
          <a:prstGeom prst="rect">
            <a:avLst/>
          </a:prstGeom>
          <a:noFill/>
        </p:spPr>
        <p:txBody>
          <a:bodyPr wrap="square" rtlCol="0">
            <a:spAutoFit/>
          </a:bodyPr>
          <a:lstStyle/>
          <a:p>
            <a:pPr algn="ctr"/>
            <a:r>
              <a:rPr lang="tr-TR" sz="1600" b="1">
                <a:solidFill>
                  <a:srgbClr val="FF0000"/>
                </a:solidFill>
              </a:rPr>
              <a:t>5</a:t>
            </a:r>
          </a:p>
        </p:txBody>
      </p:sp>
      <p:sp>
        <p:nvSpPr>
          <p:cNvPr id="27" name="Metin kutusu 26">
            <a:extLst>
              <a:ext uri="{FF2B5EF4-FFF2-40B4-BE49-F238E27FC236}">
                <a16:creationId xmlns:a16="http://schemas.microsoft.com/office/drawing/2014/main" id="{50B6485C-FFDE-4139-8857-D6F632B88565}"/>
              </a:ext>
            </a:extLst>
          </p:cNvPr>
          <p:cNvSpPr txBox="1"/>
          <p:nvPr/>
        </p:nvSpPr>
        <p:spPr>
          <a:xfrm>
            <a:off x="7678816" y="3983199"/>
            <a:ext cx="609599" cy="338554"/>
          </a:xfrm>
          <a:prstGeom prst="rect">
            <a:avLst/>
          </a:prstGeom>
          <a:noFill/>
        </p:spPr>
        <p:txBody>
          <a:bodyPr wrap="square" rtlCol="0">
            <a:spAutoFit/>
          </a:bodyPr>
          <a:lstStyle/>
          <a:p>
            <a:pPr algn="ctr"/>
            <a:r>
              <a:rPr lang="tr-TR" sz="1600" b="1">
                <a:solidFill>
                  <a:srgbClr val="FF0000"/>
                </a:solidFill>
              </a:rPr>
              <a:t>1</a:t>
            </a:r>
          </a:p>
        </p:txBody>
      </p:sp>
      <p:sp>
        <p:nvSpPr>
          <p:cNvPr id="28" name="Metin kutusu 27">
            <a:extLst>
              <a:ext uri="{FF2B5EF4-FFF2-40B4-BE49-F238E27FC236}">
                <a16:creationId xmlns:a16="http://schemas.microsoft.com/office/drawing/2014/main" id="{FA999266-AF08-4F5F-B179-A99D6CE43124}"/>
              </a:ext>
            </a:extLst>
          </p:cNvPr>
          <p:cNvSpPr txBox="1"/>
          <p:nvPr/>
        </p:nvSpPr>
        <p:spPr>
          <a:xfrm>
            <a:off x="9121114" y="2617442"/>
            <a:ext cx="609599" cy="338554"/>
          </a:xfrm>
          <a:prstGeom prst="rect">
            <a:avLst/>
          </a:prstGeom>
          <a:noFill/>
        </p:spPr>
        <p:txBody>
          <a:bodyPr wrap="square" rtlCol="0">
            <a:spAutoFit/>
          </a:bodyPr>
          <a:lstStyle/>
          <a:p>
            <a:pPr algn="ctr"/>
            <a:r>
              <a:rPr lang="tr-TR" sz="1600" b="1">
                <a:solidFill>
                  <a:srgbClr val="FF0000"/>
                </a:solidFill>
              </a:rPr>
              <a:t>2</a:t>
            </a:r>
          </a:p>
        </p:txBody>
      </p:sp>
      <p:sp>
        <p:nvSpPr>
          <p:cNvPr id="29" name="Metin kutusu 28">
            <a:extLst>
              <a:ext uri="{FF2B5EF4-FFF2-40B4-BE49-F238E27FC236}">
                <a16:creationId xmlns:a16="http://schemas.microsoft.com/office/drawing/2014/main" id="{95DF34EB-F73D-4CEF-B5B6-A621DB794647}"/>
              </a:ext>
            </a:extLst>
          </p:cNvPr>
          <p:cNvSpPr txBox="1"/>
          <p:nvPr/>
        </p:nvSpPr>
        <p:spPr>
          <a:xfrm>
            <a:off x="3690430" y="3525275"/>
            <a:ext cx="609599" cy="338554"/>
          </a:xfrm>
          <a:prstGeom prst="rect">
            <a:avLst/>
          </a:prstGeom>
          <a:noFill/>
        </p:spPr>
        <p:txBody>
          <a:bodyPr wrap="square" rtlCol="0">
            <a:spAutoFit/>
          </a:bodyPr>
          <a:lstStyle/>
          <a:p>
            <a:pPr algn="ctr"/>
            <a:r>
              <a:rPr lang="tr-TR" sz="1600" b="1">
                <a:solidFill>
                  <a:srgbClr val="FF0000"/>
                </a:solidFill>
              </a:rPr>
              <a:t>2</a:t>
            </a:r>
          </a:p>
        </p:txBody>
      </p:sp>
      <p:sp>
        <p:nvSpPr>
          <p:cNvPr id="31" name="Metin kutusu 30">
            <a:extLst>
              <a:ext uri="{FF2B5EF4-FFF2-40B4-BE49-F238E27FC236}">
                <a16:creationId xmlns:a16="http://schemas.microsoft.com/office/drawing/2014/main" id="{336FF681-834A-4658-A374-0E854DD6501F}"/>
              </a:ext>
            </a:extLst>
          </p:cNvPr>
          <p:cNvSpPr txBox="1"/>
          <p:nvPr/>
        </p:nvSpPr>
        <p:spPr>
          <a:xfrm>
            <a:off x="7028110" y="5069758"/>
            <a:ext cx="609599" cy="338554"/>
          </a:xfrm>
          <a:prstGeom prst="rect">
            <a:avLst/>
          </a:prstGeom>
          <a:noFill/>
        </p:spPr>
        <p:txBody>
          <a:bodyPr wrap="square" rtlCol="0">
            <a:spAutoFit/>
          </a:bodyPr>
          <a:lstStyle/>
          <a:p>
            <a:pPr algn="ctr"/>
            <a:r>
              <a:rPr lang="tr-TR" sz="1600" b="1">
                <a:solidFill>
                  <a:srgbClr val="FF0000"/>
                </a:solidFill>
              </a:rPr>
              <a:t>4</a:t>
            </a:r>
          </a:p>
        </p:txBody>
      </p:sp>
      <p:sp>
        <p:nvSpPr>
          <p:cNvPr id="32" name="Metin kutusu 31">
            <a:extLst>
              <a:ext uri="{FF2B5EF4-FFF2-40B4-BE49-F238E27FC236}">
                <a16:creationId xmlns:a16="http://schemas.microsoft.com/office/drawing/2014/main" id="{A38FB4F7-8FD7-40F4-94E2-413B5742BC51}"/>
              </a:ext>
            </a:extLst>
          </p:cNvPr>
          <p:cNvSpPr txBox="1"/>
          <p:nvPr/>
        </p:nvSpPr>
        <p:spPr>
          <a:xfrm>
            <a:off x="6319666" y="5419813"/>
            <a:ext cx="609599" cy="338554"/>
          </a:xfrm>
          <a:prstGeom prst="rect">
            <a:avLst/>
          </a:prstGeom>
          <a:noFill/>
        </p:spPr>
        <p:txBody>
          <a:bodyPr wrap="square" rtlCol="0">
            <a:spAutoFit/>
          </a:bodyPr>
          <a:lstStyle/>
          <a:p>
            <a:pPr algn="ctr"/>
            <a:r>
              <a:rPr lang="tr-TR" sz="1600" b="1">
                <a:solidFill>
                  <a:srgbClr val="FF0000"/>
                </a:solidFill>
              </a:rPr>
              <a:t>18</a:t>
            </a:r>
          </a:p>
        </p:txBody>
      </p:sp>
      <p:sp>
        <p:nvSpPr>
          <p:cNvPr id="33" name="Metin kutusu 32">
            <a:extLst>
              <a:ext uri="{FF2B5EF4-FFF2-40B4-BE49-F238E27FC236}">
                <a16:creationId xmlns:a16="http://schemas.microsoft.com/office/drawing/2014/main" id="{020DC624-E726-4950-9392-BAC0124A7A38}"/>
              </a:ext>
            </a:extLst>
          </p:cNvPr>
          <p:cNvSpPr txBox="1"/>
          <p:nvPr/>
        </p:nvSpPr>
        <p:spPr>
          <a:xfrm>
            <a:off x="10240014" y="2773386"/>
            <a:ext cx="609599" cy="338554"/>
          </a:xfrm>
          <a:prstGeom prst="rect">
            <a:avLst/>
          </a:prstGeom>
          <a:noFill/>
        </p:spPr>
        <p:txBody>
          <a:bodyPr wrap="square" rtlCol="0">
            <a:spAutoFit/>
          </a:bodyPr>
          <a:lstStyle/>
          <a:p>
            <a:pPr algn="ctr"/>
            <a:r>
              <a:rPr lang="tr-TR" sz="1600" b="1">
                <a:solidFill>
                  <a:srgbClr val="FF0000"/>
                </a:solidFill>
              </a:rPr>
              <a:t>1</a:t>
            </a:r>
          </a:p>
        </p:txBody>
      </p:sp>
      <p:sp>
        <p:nvSpPr>
          <p:cNvPr id="34" name="Metin kutusu 33">
            <a:extLst>
              <a:ext uri="{FF2B5EF4-FFF2-40B4-BE49-F238E27FC236}">
                <a16:creationId xmlns:a16="http://schemas.microsoft.com/office/drawing/2014/main" id="{A78CB500-D871-478E-BB64-0673E06F5A67}"/>
              </a:ext>
            </a:extLst>
          </p:cNvPr>
          <p:cNvSpPr txBox="1"/>
          <p:nvPr/>
        </p:nvSpPr>
        <p:spPr>
          <a:xfrm>
            <a:off x="3304210" y="4751571"/>
            <a:ext cx="609599" cy="338554"/>
          </a:xfrm>
          <a:prstGeom prst="rect">
            <a:avLst/>
          </a:prstGeom>
          <a:noFill/>
        </p:spPr>
        <p:txBody>
          <a:bodyPr wrap="square" rtlCol="0">
            <a:spAutoFit/>
          </a:bodyPr>
          <a:lstStyle/>
          <a:p>
            <a:pPr algn="ctr"/>
            <a:r>
              <a:rPr lang="tr-TR" sz="1600" b="1">
                <a:solidFill>
                  <a:srgbClr val="FF0000"/>
                </a:solidFill>
              </a:rPr>
              <a:t>8</a:t>
            </a:r>
          </a:p>
        </p:txBody>
      </p:sp>
      <p:sp>
        <p:nvSpPr>
          <p:cNvPr id="35" name="Metin kutusu 34">
            <a:extLst>
              <a:ext uri="{FF2B5EF4-FFF2-40B4-BE49-F238E27FC236}">
                <a16:creationId xmlns:a16="http://schemas.microsoft.com/office/drawing/2014/main" id="{2A30CDF8-E347-4807-8C93-C320DFF5A26A}"/>
              </a:ext>
            </a:extLst>
          </p:cNvPr>
          <p:cNvSpPr txBox="1"/>
          <p:nvPr/>
        </p:nvSpPr>
        <p:spPr>
          <a:xfrm>
            <a:off x="2329609" y="1831734"/>
            <a:ext cx="609599" cy="338554"/>
          </a:xfrm>
          <a:prstGeom prst="rect">
            <a:avLst/>
          </a:prstGeom>
          <a:noFill/>
        </p:spPr>
        <p:txBody>
          <a:bodyPr wrap="square" rtlCol="0">
            <a:spAutoFit/>
          </a:bodyPr>
          <a:lstStyle/>
          <a:p>
            <a:pPr algn="ctr"/>
            <a:r>
              <a:rPr lang="tr-TR" sz="1600" b="1">
                <a:solidFill>
                  <a:srgbClr val="FF0000"/>
                </a:solidFill>
              </a:rPr>
              <a:t>14</a:t>
            </a:r>
          </a:p>
        </p:txBody>
      </p:sp>
      <p:sp>
        <p:nvSpPr>
          <p:cNvPr id="36" name="Metin kutusu 35">
            <a:extLst>
              <a:ext uri="{FF2B5EF4-FFF2-40B4-BE49-F238E27FC236}">
                <a16:creationId xmlns:a16="http://schemas.microsoft.com/office/drawing/2014/main" id="{C30E877C-2C89-4D20-AB65-8473F8F03F7E}"/>
              </a:ext>
            </a:extLst>
          </p:cNvPr>
          <p:cNvSpPr txBox="1"/>
          <p:nvPr/>
        </p:nvSpPr>
        <p:spPr>
          <a:xfrm>
            <a:off x="1154723" y="3694552"/>
            <a:ext cx="609599" cy="338554"/>
          </a:xfrm>
          <a:prstGeom prst="rect">
            <a:avLst/>
          </a:prstGeom>
          <a:noFill/>
        </p:spPr>
        <p:txBody>
          <a:bodyPr wrap="square" rtlCol="0">
            <a:spAutoFit/>
          </a:bodyPr>
          <a:lstStyle/>
          <a:p>
            <a:pPr algn="ctr"/>
            <a:r>
              <a:rPr lang="tr-TR" sz="1600" b="1">
                <a:solidFill>
                  <a:srgbClr val="FF0000"/>
                </a:solidFill>
              </a:rPr>
              <a:t>10</a:t>
            </a:r>
          </a:p>
        </p:txBody>
      </p:sp>
      <p:sp>
        <p:nvSpPr>
          <p:cNvPr id="37" name="Metin kutusu 36">
            <a:extLst>
              <a:ext uri="{FF2B5EF4-FFF2-40B4-BE49-F238E27FC236}">
                <a16:creationId xmlns:a16="http://schemas.microsoft.com/office/drawing/2014/main" id="{68444627-D925-47FA-A8CF-3618B412AD11}"/>
              </a:ext>
            </a:extLst>
          </p:cNvPr>
          <p:cNvSpPr txBox="1"/>
          <p:nvPr/>
        </p:nvSpPr>
        <p:spPr>
          <a:xfrm>
            <a:off x="6112013" y="3807516"/>
            <a:ext cx="609599" cy="338554"/>
          </a:xfrm>
          <a:prstGeom prst="rect">
            <a:avLst/>
          </a:prstGeom>
          <a:noFill/>
        </p:spPr>
        <p:txBody>
          <a:bodyPr wrap="square" rtlCol="0">
            <a:spAutoFit/>
          </a:bodyPr>
          <a:lstStyle/>
          <a:p>
            <a:pPr algn="ctr"/>
            <a:r>
              <a:rPr lang="tr-TR" sz="1600" b="1">
                <a:solidFill>
                  <a:srgbClr val="FF0000"/>
                </a:solidFill>
              </a:rPr>
              <a:t>3</a:t>
            </a:r>
          </a:p>
        </p:txBody>
      </p:sp>
      <p:sp>
        <p:nvSpPr>
          <p:cNvPr id="38" name="Metin kutusu 37">
            <a:extLst>
              <a:ext uri="{FF2B5EF4-FFF2-40B4-BE49-F238E27FC236}">
                <a16:creationId xmlns:a16="http://schemas.microsoft.com/office/drawing/2014/main" id="{355E8363-16F3-49A8-8222-70EC11EC2F27}"/>
              </a:ext>
            </a:extLst>
          </p:cNvPr>
          <p:cNvSpPr txBox="1"/>
          <p:nvPr/>
        </p:nvSpPr>
        <p:spPr>
          <a:xfrm>
            <a:off x="9939368" y="2252109"/>
            <a:ext cx="609599" cy="338554"/>
          </a:xfrm>
          <a:prstGeom prst="rect">
            <a:avLst/>
          </a:prstGeom>
          <a:noFill/>
        </p:spPr>
        <p:txBody>
          <a:bodyPr wrap="square" rtlCol="0">
            <a:spAutoFit/>
          </a:bodyPr>
          <a:lstStyle/>
          <a:p>
            <a:pPr algn="ctr"/>
            <a:r>
              <a:rPr lang="tr-TR" sz="1600" b="1">
                <a:solidFill>
                  <a:srgbClr val="FF0000"/>
                </a:solidFill>
              </a:rPr>
              <a:t>4</a:t>
            </a:r>
          </a:p>
        </p:txBody>
      </p:sp>
      <p:sp>
        <p:nvSpPr>
          <p:cNvPr id="39" name="Metin kutusu 38">
            <a:extLst>
              <a:ext uri="{FF2B5EF4-FFF2-40B4-BE49-F238E27FC236}">
                <a16:creationId xmlns:a16="http://schemas.microsoft.com/office/drawing/2014/main" id="{2923F397-D4BC-4411-B0E3-DFBF55090B5B}"/>
              </a:ext>
            </a:extLst>
          </p:cNvPr>
          <p:cNvSpPr txBox="1"/>
          <p:nvPr/>
        </p:nvSpPr>
        <p:spPr>
          <a:xfrm>
            <a:off x="6624465" y="4743100"/>
            <a:ext cx="609599" cy="338554"/>
          </a:xfrm>
          <a:prstGeom prst="rect">
            <a:avLst/>
          </a:prstGeom>
          <a:noFill/>
        </p:spPr>
        <p:txBody>
          <a:bodyPr wrap="square" rtlCol="0">
            <a:spAutoFit/>
          </a:bodyPr>
          <a:lstStyle/>
          <a:p>
            <a:pPr algn="ctr"/>
            <a:r>
              <a:rPr lang="tr-TR" sz="1600" b="1">
                <a:solidFill>
                  <a:srgbClr val="FF0000"/>
                </a:solidFill>
              </a:rPr>
              <a:t>2</a:t>
            </a:r>
          </a:p>
        </p:txBody>
      </p:sp>
      <p:sp>
        <p:nvSpPr>
          <p:cNvPr id="40" name="Metin kutusu 39">
            <a:extLst>
              <a:ext uri="{FF2B5EF4-FFF2-40B4-BE49-F238E27FC236}">
                <a16:creationId xmlns:a16="http://schemas.microsoft.com/office/drawing/2014/main" id="{7E5C408A-72BC-467B-83FC-0EB87477022D}"/>
              </a:ext>
            </a:extLst>
          </p:cNvPr>
          <p:cNvSpPr txBox="1"/>
          <p:nvPr/>
        </p:nvSpPr>
        <p:spPr>
          <a:xfrm>
            <a:off x="1336782" y="1623413"/>
            <a:ext cx="609599" cy="338554"/>
          </a:xfrm>
          <a:prstGeom prst="rect">
            <a:avLst/>
          </a:prstGeom>
          <a:noFill/>
        </p:spPr>
        <p:txBody>
          <a:bodyPr wrap="square" rtlCol="0">
            <a:spAutoFit/>
          </a:bodyPr>
          <a:lstStyle/>
          <a:p>
            <a:pPr algn="ctr"/>
            <a:r>
              <a:rPr lang="tr-TR" sz="1600" b="1">
                <a:solidFill>
                  <a:srgbClr val="FF0000"/>
                </a:solidFill>
              </a:rPr>
              <a:t>1</a:t>
            </a:r>
          </a:p>
        </p:txBody>
      </p:sp>
      <p:sp>
        <p:nvSpPr>
          <p:cNvPr id="41" name="Metin kutusu 40">
            <a:extLst>
              <a:ext uri="{FF2B5EF4-FFF2-40B4-BE49-F238E27FC236}">
                <a16:creationId xmlns:a16="http://schemas.microsoft.com/office/drawing/2014/main" id="{C6C9AB70-6487-4BFA-901A-E29230A73082}"/>
              </a:ext>
            </a:extLst>
          </p:cNvPr>
          <p:cNvSpPr txBox="1"/>
          <p:nvPr/>
        </p:nvSpPr>
        <p:spPr>
          <a:xfrm>
            <a:off x="5385097" y="5972170"/>
            <a:ext cx="726916" cy="584775"/>
          </a:xfrm>
          <a:prstGeom prst="rect">
            <a:avLst/>
          </a:prstGeom>
          <a:noFill/>
        </p:spPr>
        <p:txBody>
          <a:bodyPr wrap="square" rtlCol="0">
            <a:spAutoFit/>
          </a:bodyPr>
          <a:lstStyle/>
          <a:p>
            <a:pPr algn="ctr"/>
            <a:r>
              <a:rPr lang="tr-TR" sz="1600" b="1"/>
              <a:t>Kıbrıs</a:t>
            </a:r>
            <a:r>
              <a:rPr lang="tr-TR" sz="1600" b="1">
                <a:solidFill>
                  <a:srgbClr val="FF0000"/>
                </a:solidFill>
              </a:rPr>
              <a:t>1</a:t>
            </a:r>
          </a:p>
        </p:txBody>
      </p:sp>
      <p:sp>
        <p:nvSpPr>
          <p:cNvPr id="42" name="Metin kutusu 41">
            <a:extLst>
              <a:ext uri="{FF2B5EF4-FFF2-40B4-BE49-F238E27FC236}">
                <a16:creationId xmlns:a16="http://schemas.microsoft.com/office/drawing/2014/main" id="{ACF77BB8-9B19-4B86-9B27-3C86FF32CF93}"/>
              </a:ext>
            </a:extLst>
          </p:cNvPr>
          <p:cNvSpPr txBox="1"/>
          <p:nvPr/>
        </p:nvSpPr>
        <p:spPr>
          <a:xfrm>
            <a:off x="2881794" y="2222231"/>
            <a:ext cx="609599" cy="338554"/>
          </a:xfrm>
          <a:prstGeom prst="rect">
            <a:avLst/>
          </a:prstGeom>
          <a:noFill/>
        </p:spPr>
        <p:txBody>
          <a:bodyPr wrap="square" rtlCol="0">
            <a:spAutoFit/>
          </a:bodyPr>
          <a:lstStyle/>
          <a:p>
            <a:pPr algn="ctr"/>
            <a:r>
              <a:rPr lang="tr-TR" sz="1600" b="1">
                <a:solidFill>
                  <a:srgbClr val="FF0000"/>
                </a:solidFill>
              </a:rPr>
              <a:t>2</a:t>
            </a:r>
          </a:p>
        </p:txBody>
      </p:sp>
      <p:sp>
        <p:nvSpPr>
          <p:cNvPr id="43" name="Metin kutusu 42">
            <a:extLst>
              <a:ext uri="{FF2B5EF4-FFF2-40B4-BE49-F238E27FC236}">
                <a16:creationId xmlns:a16="http://schemas.microsoft.com/office/drawing/2014/main" id="{F0D1ED57-01A0-4437-81AF-928F968F782A}"/>
              </a:ext>
            </a:extLst>
          </p:cNvPr>
          <p:cNvSpPr txBox="1"/>
          <p:nvPr/>
        </p:nvSpPr>
        <p:spPr>
          <a:xfrm>
            <a:off x="4161531" y="4116311"/>
            <a:ext cx="609599" cy="338554"/>
          </a:xfrm>
          <a:prstGeom prst="rect">
            <a:avLst/>
          </a:prstGeom>
          <a:noFill/>
        </p:spPr>
        <p:txBody>
          <a:bodyPr wrap="square" rtlCol="0">
            <a:spAutoFit/>
          </a:bodyPr>
          <a:lstStyle/>
          <a:p>
            <a:pPr algn="ctr"/>
            <a:r>
              <a:rPr lang="tr-TR" sz="1600" b="1">
                <a:solidFill>
                  <a:srgbClr val="FF0000"/>
                </a:solidFill>
              </a:rPr>
              <a:t>13</a:t>
            </a:r>
          </a:p>
        </p:txBody>
      </p:sp>
      <p:sp>
        <p:nvSpPr>
          <p:cNvPr id="44" name="Metin kutusu 43">
            <a:extLst>
              <a:ext uri="{FF2B5EF4-FFF2-40B4-BE49-F238E27FC236}">
                <a16:creationId xmlns:a16="http://schemas.microsoft.com/office/drawing/2014/main" id="{14DF5C54-1399-4868-AA9E-B8F55EA6E2EF}"/>
              </a:ext>
            </a:extLst>
          </p:cNvPr>
          <p:cNvSpPr txBox="1"/>
          <p:nvPr/>
        </p:nvSpPr>
        <p:spPr>
          <a:xfrm>
            <a:off x="5279097" y="5250255"/>
            <a:ext cx="609599" cy="338554"/>
          </a:xfrm>
          <a:prstGeom prst="rect">
            <a:avLst/>
          </a:prstGeom>
          <a:noFill/>
        </p:spPr>
        <p:txBody>
          <a:bodyPr wrap="square" rtlCol="0">
            <a:spAutoFit/>
          </a:bodyPr>
          <a:lstStyle/>
          <a:p>
            <a:pPr algn="ctr"/>
            <a:r>
              <a:rPr lang="tr-TR" sz="1600" b="1">
                <a:solidFill>
                  <a:srgbClr val="FF0000"/>
                </a:solidFill>
              </a:rPr>
              <a:t>3</a:t>
            </a:r>
          </a:p>
        </p:txBody>
      </p:sp>
      <p:sp>
        <p:nvSpPr>
          <p:cNvPr id="45" name="Metin kutusu 44">
            <a:extLst>
              <a:ext uri="{FF2B5EF4-FFF2-40B4-BE49-F238E27FC236}">
                <a16:creationId xmlns:a16="http://schemas.microsoft.com/office/drawing/2014/main" id="{39715538-7FC9-4D64-954C-C6DD83AADFF7}"/>
              </a:ext>
            </a:extLst>
          </p:cNvPr>
          <p:cNvSpPr txBox="1"/>
          <p:nvPr/>
        </p:nvSpPr>
        <p:spPr>
          <a:xfrm>
            <a:off x="1872374" y="4086707"/>
            <a:ext cx="609599" cy="338554"/>
          </a:xfrm>
          <a:prstGeom prst="rect">
            <a:avLst/>
          </a:prstGeom>
          <a:noFill/>
        </p:spPr>
        <p:txBody>
          <a:bodyPr wrap="square" rtlCol="0">
            <a:spAutoFit/>
          </a:bodyPr>
          <a:lstStyle/>
          <a:p>
            <a:pPr algn="ctr"/>
            <a:r>
              <a:rPr lang="tr-TR" sz="1600" b="1">
                <a:solidFill>
                  <a:srgbClr val="FF0000"/>
                </a:solidFill>
              </a:rPr>
              <a:t>5</a:t>
            </a:r>
          </a:p>
        </p:txBody>
      </p:sp>
      <p:sp>
        <p:nvSpPr>
          <p:cNvPr id="46" name="Metin kutusu 45">
            <a:extLst>
              <a:ext uri="{FF2B5EF4-FFF2-40B4-BE49-F238E27FC236}">
                <a16:creationId xmlns:a16="http://schemas.microsoft.com/office/drawing/2014/main" id="{B544D9A8-5780-4638-9233-BC39F69D0845}"/>
              </a:ext>
            </a:extLst>
          </p:cNvPr>
          <p:cNvSpPr txBox="1"/>
          <p:nvPr/>
        </p:nvSpPr>
        <p:spPr>
          <a:xfrm>
            <a:off x="1741568" y="4951618"/>
            <a:ext cx="609599" cy="338554"/>
          </a:xfrm>
          <a:prstGeom prst="rect">
            <a:avLst/>
          </a:prstGeom>
          <a:noFill/>
        </p:spPr>
        <p:txBody>
          <a:bodyPr wrap="square" rtlCol="0">
            <a:spAutoFit/>
          </a:bodyPr>
          <a:lstStyle/>
          <a:p>
            <a:pPr algn="ctr"/>
            <a:r>
              <a:rPr lang="tr-TR" sz="1600" b="1">
                <a:solidFill>
                  <a:srgbClr val="FF0000"/>
                </a:solidFill>
              </a:rPr>
              <a:t>3</a:t>
            </a:r>
          </a:p>
        </p:txBody>
      </p:sp>
      <p:sp>
        <p:nvSpPr>
          <p:cNvPr id="47" name="Metin kutusu 46">
            <a:extLst>
              <a:ext uri="{FF2B5EF4-FFF2-40B4-BE49-F238E27FC236}">
                <a16:creationId xmlns:a16="http://schemas.microsoft.com/office/drawing/2014/main" id="{8CA9E543-6C93-4D9F-B2B4-CA0065AE2F4E}"/>
              </a:ext>
            </a:extLst>
          </p:cNvPr>
          <p:cNvSpPr txBox="1"/>
          <p:nvPr/>
        </p:nvSpPr>
        <p:spPr>
          <a:xfrm>
            <a:off x="5229245" y="4715726"/>
            <a:ext cx="609599" cy="338554"/>
          </a:xfrm>
          <a:prstGeom prst="rect">
            <a:avLst/>
          </a:prstGeom>
          <a:noFill/>
        </p:spPr>
        <p:txBody>
          <a:bodyPr wrap="square" rtlCol="0">
            <a:spAutoFit/>
          </a:bodyPr>
          <a:lstStyle/>
          <a:p>
            <a:pPr algn="ctr"/>
            <a:r>
              <a:rPr lang="tr-TR" sz="1600" b="1">
                <a:solidFill>
                  <a:srgbClr val="FF0000"/>
                </a:solidFill>
              </a:rPr>
              <a:t>2</a:t>
            </a:r>
          </a:p>
        </p:txBody>
      </p:sp>
      <p:sp>
        <p:nvSpPr>
          <p:cNvPr id="48" name="Metin kutusu 47">
            <a:extLst>
              <a:ext uri="{FF2B5EF4-FFF2-40B4-BE49-F238E27FC236}">
                <a16:creationId xmlns:a16="http://schemas.microsoft.com/office/drawing/2014/main" id="{4D09ABB6-7F6B-4711-9AD4-0AA4A1EAE4A1}"/>
              </a:ext>
            </a:extLst>
          </p:cNvPr>
          <p:cNvSpPr txBox="1"/>
          <p:nvPr/>
        </p:nvSpPr>
        <p:spPr>
          <a:xfrm>
            <a:off x="6180877" y="4863826"/>
            <a:ext cx="609599" cy="338554"/>
          </a:xfrm>
          <a:prstGeom prst="rect">
            <a:avLst/>
          </a:prstGeom>
          <a:noFill/>
        </p:spPr>
        <p:txBody>
          <a:bodyPr wrap="square" rtlCol="0">
            <a:spAutoFit/>
          </a:bodyPr>
          <a:lstStyle/>
          <a:p>
            <a:pPr algn="ctr"/>
            <a:r>
              <a:rPr lang="tr-TR" sz="1600" b="1">
                <a:solidFill>
                  <a:srgbClr val="FF0000"/>
                </a:solidFill>
              </a:rPr>
              <a:t>1</a:t>
            </a:r>
          </a:p>
        </p:txBody>
      </p:sp>
      <p:sp>
        <p:nvSpPr>
          <p:cNvPr id="49" name="Metin kutusu 48">
            <a:extLst>
              <a:ext uri="{FF2B5EF4-FFF2-40B4-BE49-F238E27FC236}">
                <a16:creationId xmlns:a16="http://schemas.microsoft.com/office/drawing/2014/main" id="{DBAA063F-5BBF-4754-89D3-DABB06B32592}"/>
              </a:ext>
            </a:extLst>
          </p:cNvPr>
          <p:cNvSpPr txBox="1"/>
          <p:nvPr/>
        </p:nvSpPr>
        <p:spPr>
          <a:xfrm>
            <a:off x="7009794" y="2542553"/>
            <a:ext cx="609599" cy="338554"/>
          </a:xfrm>
          <a:prstGeom prst="rect">
            <a:avLst/>
          </a:prstGeom>
          <a:noFill/>
        </p:spPr>
        <p:txBody>
          <a:bodyPr wrap="square" rtlCol="0">
            <a:spAutoFit/>
          </a:bodyPr>
          <a:lstStyle/>
          <a:p>
            <a:pPr algn="ctr"/>
            <a:r>
              <a:rPr lang="tr-TR" sz="1600" b="1">
                <a:solidFill>
                  <a:srgbClr val="FF0000"/>
                </a:solidFill>
              </a:rPr>
              <a:t>2</a:t>
            </a:r>
          </a:p>
        </p:txBody>
      </p:sp>
      <p:sp>
        <p:nvSpPr>
          <p:cNvPr id="50" name="Metin kutusu 49">
            <a:extLst>
              <a:ext uri="{FF2B5EF4-FFF2-40B4-BE49-F238E27FC236}">
                <a16:creationId xmlns:a16="http://schemas.microsoft.com/office/drawing/2014/main" id="{5F26E53B-4FE6-48E2-B804-BA922BAFBF98}"/>
              </a:ext>
            </a:extLst>
          </p:cNvPr>
          <p:cNvSpPr txBox="1"/>
          <p:nvPr/>
        </p:nvSpPr>
        <p:spPr>
          <a:xfrm>
            <a:off x="3087324" y="2735886"/>
            <a:ext cx="609599" cy="338554"/>
          </a:xfrm>
          <a:prstGeom prst="rect">
            <a:avLst/>
          </a:prstGeom>
          <a:noFill/>
        </p:spPr>
        <p:txBody>
          <a:bodyPr wrap="square" rtlCol="0">
            <a:spAutoFit/>
          </a:bodyPr>
          <a:lstStyle/>
          <a:p>
            <a:pPr algn="ctr"/>
            <a:r>
              <a:rPr lang="tr-TR" sz="1600" b="1">
                <a:solidFill>
                  <a:srgbClr val="FF0000"/>
                </a:solidFill>
              </a:rPr>
              <a:t>1</a:t>
            </a:r>
          </a:p>
        </p:txBody>
      </p:sp>
      <p:sp>
        <p:nvSpPr>
          <p:cNvPr id="51" name="Metin kutusu 50">
            <a:extLst>
              <a:ext uri="{FF2B5EF4-FFF2-40B4-BE49-F238E27FC236}">
                <a16:creationId xmlns:a16="http://schemas.microsoft.com/office/drawing/2014/main" id="{E0BDC041-C896-4613-BCBC-A2FA260C0CE6}"/>
              </a:ext>
            </a:extLst>
          </p:cNvPr>
          <p:cNvSpPr txBox="1"/>
          <p:nvPr/>
        </p:nvSpPr>
        <p:spPr>
          <a:xfrm>
            <a:off x="5890457" y="2007353"/>
            <a:ext cx="609599" cy="338554"/>
          </a:xfrm>
          <a:prstGeom prst="rect">
            <a:avLst/>
          </a:prstGeom>
          <a:noFill/>
        </p:spPr>
        <p:txBody>
          <a:bodyPr wrap="square" rtlCol="0">
            <a:spAutoFit/>
          </a:bodyPr>
          <a:lstStyle/>
          <a:p>
            <a:pPr algn="ctr"/>
            <a:r>
              <a:rPr lang="tr-TR" sz="1600" b="1">
                <a:solidFill>
                  <a:srgbClr val="FF0000"/>
                </a:solidFill>
              </a:rPr>
              <a:t>1</a:t>
            </a:r>
          </a:p>
        </p:txBody>
      </p:sp>
      <p:sp>
        <p:nvSpPr>
          <p:cNvPr id="53" name="Metin kutusu 52">
            <a:extLst>
              <a:ext uri="{FF2B5EF4-FFF2-40B4-BE49-F238E27FC236}">
                <a16:creationId xmlns:a16="http://schemas.microsoft.com/office/drawing/2014/main" id="{97D18803-7BA4-4C75-BC3E-0213443A8846}"/>
              </a:ext>
            </a:extLst>
          </p:cNvPr>
          <p:cNvSpPr txBox="1"/>
          <p:nvPr/>
        </p:nvSpPr>
        <p:spPr>
          <a:xfrm>
            <a:off x="9375321" y="4303204"/>
            <a:ext cx="609599" cy="338554"/>
          </a:xfrm>
          <a:prstGeom prst="rect">
            <a:avLst/>
          </a:prstGeom>
          <a:noFill/>
        </p:spPr>
        <p:txBody>
          <a:bodyPr wrap="square" rtlCol="0">
            <a:spAutoFit/>
          </a:bodyPr>
          <a:lstStyle/>
          <a:p>
            <a:pPr algn="ctr"/>
            <a:r>
              <a:rPr lang="tr-TR" sz="1600" b="1">
                <a:solidFill>
                  <a:srgbClr val="FF0000"/>
                </a:solidFill>
              </a:rPr>
              <a:t>5</a:t>
            </a:r>
          </a:p>
        </p:txBody>
      </p:sp>
      <p:sp>
        <p:nvSpPr>
          <p:cNvPr id="54" name="Metin kutusu 53">
            <a:extLst>
              <a:ext uri="{FF2B5EF4-FFF2-40B4-BE49-F238E27FC236}">
                <a16:creationId xmlns:a16="http://schemas.microsoft.com/office/drawing/2014/main" id="{90B2E42F-9251-4779-99FC-105EE8E2F9B2}"/>
              </a:ext>
            </a:extLst>
          </p:cNvPr>
          <p:cNvSpPr txBox="1"/>
          <p:nvPr/>
        </p:nvSpPr>
        <p:spPr>
          <a:xfrm>
            <a:off x="10149504" y="4546449"/>
            <a:ext cx="609599" cy="338554"/>
          </a:xfrm>
          <a:prstGeom prst="rect">
            <a:avLst/>
          </a:prstGeom>
          <a:noFill/>
        </p:spPr>
        <p:txBody>
          <a:bodyPr wrap="square" rtlCol="0">
            <a:spAutoFit/>
          </a:bodyPr>
          <a:lstStyle/>
          <a:p>
            <a:pPr algn="ctr"/>
            <a:r>
              <a:rPr lang="tr-TR" sz="1600" b="1">
                <a:solidFill>
                  <a:srgbClr val="FF0000"/>
                </a:solidFill>
              </a:rPr>
              <a:t>1</a:t>
            </a:r>
          </a:p>
        </p:txBody>
      </p:sp>
      <p:sp>
        <p:nvSpPr>
          <p:cNvPr id="55" name="Metin kutusu 54">
            <a:extLst>
              <a:ext uri="{FF2B5EF4-FFF2-40B4-BE49-F238E27FC236}">
                <a16:creationId xmlns:a16="http://schemas.microsoft.com/office/drawing/2014/main" id="{434625DF-5AAB-4F1C-BD54-79164CFDF120}"/>
              </a:ext>
            </a:extLst>
          </p:cNvPr>
          <p:cNvSpPr txBox="1"/>
          <p:nvPr/>
        </p:nvSpPr>
        <p:spPr>
          <a:xfrm>
            <a:off x="7972578" y="4663107"/>
            <a:ext cx="609599" cy="338554"/>
          </a:xfrm>
          <a:prstGeom prst="rect">
            <a:avLst/>
          </a:prstGeom>
          <a:noFill/>
        </p:spPr>
        <p:txBody>
          <a:bodyPr wrap="square" rtlCol="0">
            <a:spAutoFit/>
          </a:bodyPr>
          <a:lstStyle/>
          <a:p>
            <a:pPr algn="ctr"/>
            <a:r>
              <a:rPr lang="tr-TR" sz="1600" b="1">
                <a:solidFill>
                  <a:srgbClr val="FF0000"/>
                </a:solidFill>
              </a:rPr>
              <a:t>18</a:t>
            </a:r>
          </a:p>
        </p:txBody>
      </p:sp>
      <p:sp>
        <p:nvSpPr>
          <p:cNvPr id="56" name="Metin kutusu 55">
            <a:extLst>
              <a:ext uri="{FF2B5EF4-FFF2-40B4-BE49-F238E27FC236}">
                <a16:creationId xmlns:a16="http://schemas.microsoft.com/office/drawing/2014/main" id="{32499F46-800C-446F-AB1D-4A741B3146E8}"/>
              </a:ext>
            </a:extLst>
          </p:cNvPr>
          <p:cNvSpPr txBox="1"/>
          <p:nvPr/>
        </p:nvSpPr>
        <p:spPr>
          <a:xfrm>
            <a:off x="5678522" y="3526437"/>
            <a:ext cx="609599" cy="338554"/>
          </a:xfrm>
          <a:prstGeom prst="rect">
            <a:avLst/>
          </a:prstGeom>
          <a:noFill/>
        </p:spPr>
        <p:txBody>
          <a:bodyPr wrap="square" rtlCol="0">
            <a:spAutoFit/>
          </a:bodyPr>
          <a:lstStyle/>
          <a:p>
            <a:pPr algn="ctr"/>
            <a:r>
              <a:rPr lang="tr-TR" sz="1600" b="1">
                <a:solidFill>
                  <a:srgbClr val="FF0000"/>
                </a:solidFill>
              </a:rPr>
              <a:t>2</a:t>
            </a:r>
          </a:p>
        </p:txBody>
      </p:sp>
      <p:sp>
        <p:nvSpPr>
          <p:cNvPr id="57" name="Metin kutusu 56">
            <a:extLst>
              <a:ext uri="{FF2B5EF4-FFF2-40B4-BE49-F238E27FC236}">
                <a16:creationId xmlns:a16="http://schemas.microsoft.com/office/drawing/2014/main" id="{FBDE8BD9-1914-42B2-8385-680C4A319825}"/>
              </a:ext>
            </a:extLst>
          </p:cNvPr>
          <p:cNvSpPr txBox="1"/>
          <p:nvPr/>
        </p:nvSpPr>
        <p:spPr>
          <a:xfrm>
            <a:off x="7792316" y="2274305"/>
            <a:ext cx="609599" cy="338554"/>
          </a:xfrm>
          <a:prstGeom prst="rect">
            <a:avLst/>
          </a:prstGeom>
          <a:noFill/>
        </p:spPr>
        <p:txBody>
          <a:bodyPr wrap="square" rtlCol="0">
            <a:spAutoFit/>
          </a:bodyPr>
          <a:lstStyle/>
          <a:p>
            <a:pPr algn="ctr"/>
            <a:r>
              <a:rPr lang="tr-TR" sz="1600" b="1">
                <a:solidFill>
                  <a:srgbClr val="FF0000"/>
                </a:solidFill>
              </a:rPr>
              <a:t>1</a:t>
            </a:r>
          </a:p>
        </p:txBody>
      </p:sp>
      <p:sp>
        <p:nvSpPr>
          <p:cNvPr id="58" name="Metin kutusu 57">
            <a:extLst>
              <a:ext uri="{FF2B5EF4-FFF2-40B4-BE49-F238E27FC236}">
                <a16:creationId xmlns:a16="http://schemas.microsoft.com/office/drawing/2014/main" id="{B7C090DC-A5CC-4FAC-A6BC-92FEDF4BE76F}"/>
              </a:ext>
            </a:extLst>
          </p:cNvPr>
          <p:cNvSpPr txBox="1"/>
          <p:nvPr/>
        </p:nvSpPr>
        <p:spPr>
          <a:xfrm>
            <a:off x="2560504" y="3977312"/>
            <a:ext cx="609599" cy="338554"/>
          </a:xfrm>
          <a:prstGeom prst="rect">
            <a:avLst/>
          </a:prstGeom>
          <a:noFill/>
        </p:spPr>
        <p:txBody>
          <a:bodyPr wrap="square" rtlCol="0">
            <a:spAutoFit/>
          </a:bodyPr>
          <a:lstStyle/>
          <a:p>
            <a:pPr algn="ctr"/>
            <a:r>
              <a:rPr lang="tr-TR" sz="1600" b="1">
                <a:solidFill>
                  <a:srgbClr val="FF0000"/>
                </a:solidFill>
              </a:rPr>
              <a:t>1</a:t>
            </a:r>
          </a:p>
        </p:txBody>
      </p:sp>
      <p:sp>
        <p:nvSpPr>
          <p:cNvPr id="59" name="Metin kutusu 58">
            <a:extLst>
              <a:ext uri="{FF2B5EF4-FFF2-40B4-BE49-F238E27FC236}">
                <a16:creationId xmlns:a16="http://schemas.microsoft.com/office/drawing/2014/main" id="{030D4807-F63B-4C1C-BD1C-A97167F2B846}"/>
              </a:ext>
            </a:extLst>
          </p:cNvPr>
          <p:cNvSpPr txBox="1"/>
          <p:nvPr/>
        </p:nvSpPr>
        <p:spPr>
          <a:xfrm>
            <a:off x="9891098" y="5862044"/>
            <a:ext cx="1315738" cy="584775"/>
          </a:xfrm>
          <a:prstGeom prst="rect">
            <a:avLst/>
          </a:prstGeom>
          <a:noFill/>
        </p:spPr>
        <p:txBody>
          <a:bodyPr wrap="square" rtlCol="0">
            <a:spAutoFit/>
          </a:bodyPr>
          <a:lstStyle/>
          <a:p>
            <a:pPr algn="ctr"/>
            <a:r>
              <a:rPr lang="tr-TR" sz="1600" b="1"/>
              <a:t>Diğer</a:t>
            </a:r>
            <a:r>
              <a:rPr lang="tr-TR" sz="1600" b="1">
                <a:solidFill>
                  <a:srgbClr val="FF0000"/>
                </a:solidFill>
              </a:rPr>
              <a:t> </a:t>
            </a:r>
          </a:p>
          <a:p>
            <a:pPr algn="ctr"/>
            <a:r>
              <a:rPr lang="tr-TR" sz="1600" b="1">
                <a:solidFill>
                  <a:srgbClr val="FF0000"/>
                </a:solidFill>
              </a:rPr>
              <a:t>72</a:t>
            </a:r>
          </a:p>
        </p:txBody>
      </p:sp>
      <p:sp>
        <p:nvSpPr>
          <p:cNvPr id="60" name="Metin kutusu 59">
            <a:extLst>
              <a:ext uri="{FF2B5EF4-FFF2-40B4-BE49-F238E27FC236}">
                <a16:creationId xmlns:a16="http://schemas.microsoft.com/office/drawing/2014/main" id="{DEFE7979-90AD-4B46-A305-BAEAD300F304}"/>
              </a:ext>
            </a:extLst>
          </p:cNvPr>
          <p:cNvSpPr txBox="1"/>
          <p:nvPr/>
        </p:nvSpPr>
        <p:spPr>
          <a:xfrm>
            <a:off x="808863" y="5853388"/>
            <a:ext cx="1315738" cy="584775"/>
          </a:xfrm>
          <a:prstGeom prst="rect">
            <a:avLst/>
          </a:prstGeom>
          <a:noFill/>
        </p:spPr>
        <p:txBody>
          <a:bodyPr wrap="square" rtlCol="0">
            <a:spAutoFit/>
          </a:bodyPr>
          <a:lstStyle/>
          <a:p>
            <a:pPr algn="ctr"/>
            <a:r>
              <a:rPr lang="tr-TR" sz="1600" b="1"/>
              <a:t>Toplam Sayı</a:t>
            </a:r>
            <a:r>
              <a:rPr lang="tr-TR" sz="1600" b="1">
                <a:solidFill>
                  <a:srgbClr val="FF0000"/>
                </a:solidFill>
              </a:rPr>
              <a:t> </a:t>
            </a:r>
          </a:p>
          <a:p>
            <a:pPr algn="ctr"/>
            <a:r>
              <a:rPr lang="tr-TR" sz="1600" b="1">
                <a:solidFill>
                  <a:srgbClr val="FF0000"/>
                </a:solidFill>
              </a:rPr>
              <a:t>1098</a:t>
            </a:r>
          </a:p>
        </p:txBody>
      </p:sp>
      <p:sp>
        <p:nvSpPr>
          <p:cNvPr id="61" name="Metin kutusu 60">
            <a:extLst>
              <a:ext uri="{FF2B5EF4-FFF2-40B4-BE49-F238E27FC236}">
                <a16:creationId xmlns:a16="http://schemas.microsoft.com/office/drawing/2014/main" id="{F384B4A7-2F9C-49D8-A8FC-17BCD1988229}"/>
              </a:ext>
            </a:extLst>
          </p:cNvPr>
          <p:cNvSpPr txBox="1"/>
          <p:nvPr/>
        </p:nvSpPr>
        <p:spPr>
          <a:xfrm>
            <a:off x="7038554" y="4662938"/>
            <a:ext cx="609599" cy="338554"/>
          </a:xfrm>
          <a:prstGeom prst="rect">
            <a:avLst/>
          </a:prstGeom>
          <a:noFill/>
        </p:spPr>
        <p:txBody>
          <a:bodyPr wrap="square" rtlCol="0">
            <a:spAutoFit/>
          </a:bodyPr>
          <a:lstStyle/>
          <a:p>
            <a:pPr algn="ctr"/>
            <a:r>
              <a:rPr lang="tr-TR" sz="1600" b="1">
                <a:solidFill>
                  <a:srgbClr val="FF0000"/>
                </a:solidFill>
              </a:rPr>
              <a:t>3</a:t>
            </a:r>
          </a:p>
        </p:txBody>
      </p:sp>
      <p:sp>
        <p:nvSpPr>
          <p:cNvPr id="62" name="Metin kutusu 61">
            <a:extLst>
              <a:ext uri="{FF2B5EF4-FFF2-40B4-BE49-F238E27FC236}">
                <a16:creationId xmlns:a16="http://schemas.microsoft.com/office/drawing/2014/main" id="{9802C257-6DF7-404D-A57D-E09079EA1C5D}"/>
              </a:ext>
            </a:extLst>
          </p:cNvPr>
          <p:cNvSpPr txBox="1"/>
          <p:nvPr/>
        </p:nvSpPr>
        <p:spPr>
          <a:xfrm>
            <a:off x="4625182" y="3197551"/>
            <a:ext cx="609599" cy="338554"/>
          </a:xfrm>
          <a:prstGeom prst="rect">
            <a:avLst/>
          </a:prstGeom>
          <a:noFill/>
        </p:spPr>
        <p:txBody>
          <a:bodyPr wrap="square" rtlCol="0">
            <a:spAutoFit/>
          </a:bodyPr>
          <a:lstStyle/>
          <a:p>
            <a:pPr algn="ctr"/>
            <a:r>
              <a:rPr lang="tr-TR" sz="1600" b="1">
                <a:solidFill>
                  <a:srgbClr val="FF0000"/>
                </a:solidFill>
              </a:rPr>
              <a:t>2</a:t>
            </a:r>
          </a:p>
        </p:txBody>
      </p:sp>
      <p:sp>
        <p:nvSpPr>
          <p:cNvPr id="63" name="Metin kutusu 62">
            <a:extLst>
              <a:ext uri="{FF2B5EF4-FFF2-40B4-BE49-F238E27FC236}">
                <a16:creationId xmlns:a16="http://schemas.microsoft.com/office/drawing/2014/main" id="{7A201603-859F-4474-A47B-13F00E5D9EFB}"/>
              </a:ext>
            </a:extLst>
          </p:cNvPr>
          <p:cNvSpPr txBox="1"/>
          <p:nvPr/>
        </p:nvSpPr>
        <p:spPr>
          <a:xfrm>
            <a:off x="7216311" y="3903417"/>
            <a:ext cx="609599" cy="338554"/>
          </a:xfrm>
          <a:prstGeom prst="rect">
            <a:avLst/>
          </a:prstGeom>
          <a:noFill/>
        </p:spPr>
        <p:txBody>
          <a:bodyPr wrap="square" rtlCol="0">
            <a:spAutoFit/>
          </a:bodyPr>
          <a:lstStyle/>
          <a:p>
            <a:pPr algn="ctr"/>
            <a:r>
              <a:rPr lang="tr-TR" sz="1600" b="1">
                <a:solidFill>
                  <a:srgbClr val="FF0000"/>
                </a:solidFill>
              </a:rPr>
              <a:t>1</a:t>
            </a:r>
          </a:p>
        </p:txBody>
      </p:sp>
      <p:sp>
        <p:nvSpPr>
          <p:cNvPr id="64" name="Metin kutusu 63">
            <a:extLst>
              <a:ext uri="{FF2B5EF4-FFF2-40B4-BE49-F238E27FC236}">
                <a16:creationId xmlns:a16="http://schemas.microsoft.com/office/drawing/2014/main" id="{2EDDF3C2-D6C4-409C-9D5D-E001055248AB}"/>
              </a:ext>
            </a:extLst>
          </p:cNvPr>
          <p:cNvSpPr txBox="1"/>
          <p:nvPr/>
        </p:nvSpPr>
        <p:spPr>
          <a:xfrm>
            <a:off x="9851339" y="3206029"/>
            <a:ext cx="609599" cy="338554"/>
          </a:xfrm>
          <a:prstGeom prst="rect">
            <a:avLst/>
          </a:prstGeom>
          <a:noFill/>
        </p:spPr>
        <p:txBody>
          <a:bodyPr wrap="square" rtlCol="0">
            <a:spAutoFit/>
          </a:bodyPr>
          <a:lstStyle/>
          <a:p>
            <a:pPr algn="ctr"/>
            <a:r>
              <a:rPr lang="tr-TR" sz="1600" b="1">
                <a:solidFill>
                  <a:srgbClr val="FF0000"/>
                </a:solidFill>
              </a:rPr>
              <a:t>1</a:t>
            </a:r>
          </a:p>
        </p:txBody>
      </p:sp>
      <p:sp>
        <p:nvSpPr>
          <p:cNvPr id="65" name="Metin kutusu 64">
            <a:extLst>
              <a:ext uri="{FF2B5EF4-FFF2-40B4-BE49-F238E27FC236}">
                <a16:creationId xmlns:a16="http://schemas.microsoft.com/office/drawing/2014/main" id="{D39898A4-F365-4DE3-B35E-C53FC835A013}"/>
              </a:ext>
            </a:extLst>
          </p:cNvPr>
          <p:cNvSpPr txBox="1"/>
          <p:nvPr/>
        </p:nvSpPr>
        <p:spPr>
          <a:xfrm>
            <a:off x="4831972" y="4442622"/>
            <a:ext cx="609599" cy="338554"/>
          </a:xfrm>
          <a:prstGeom prst="rect">
            <a:avLst/>
          </a:prstGeom>
          <a:noFill/>
        </p:spPr>
        <p:txBody>
          <a:bodyPr wrap="square" rtlCol="0">
            <a:spAutoFit/>
          </a:bodyPr>
          <a:lstStyle/>
          <a:p>
            <a:pPr algn="ctr"/>
            <a:r>
              <a:rPr lang="tr-TR" sz="1600" b="1">
                <a:solidFill>
                  <a:srgbClr val="FF0000"/>
                </a:solidFill>
              </a:rPr>
              <a:t>1</a:t>
            </a:r>
          </a:p>
        </p:txBody>
      </p:sp>
      <p:sp>
        <p:nvSpPr>
          <p:cNvPr id="66" name="Metin kutusu 65">
            <a:extLst>
              <a:ext uri="{FF2B5EF4-FFF2-40B4-BE49-F238E27FC236}">
                <a16:creationId xmlns:a16="http://schemas.microsoft.com/office/drawing/2014/main" id="{363A6A75-F39A-4DE8-9F7B-A1C849213B05}"/>
              </a:ext>
            </a:extLst>
          </p:cNvPr>
          <p:cNvSpPr txBox="1"/>
          <p:nvPr/>
        </p:nvSpPr>
        <p:spPr>
          <a:xfrm>
            <a:off x="1831547" y="3450747"/>
            <a:ext cx="609599" cy="338554"/>
          </a:xfrm>
          <a:prstGeom prst="rect">
            <a:avLst/>
          </a:prstGeom>
          <a:noFill/>
        </p:spPr>
        <p:txBody>
          <a:bodyPr wrap="square" rtlCol="0">
            <a:spAutoFit/>
          </a:bodyPr>
          <a:lstStyle/>
          <a:p>
            <a:pPr algn="ctr"/>
            <a:r>
              <a:rPr lang="tr-TR" sz="1600" b="1">
                <a:solidFill>
                  <a:srgbClr val="FF0000"/>
                </a:solidFill>
              </a:rPr>
              <a:t>1</a:t>
            </a:r>
          </a:p>
        </p:txBody>
      </p:sp>
      <p:sp>
        <p:nvSpPr>
          <p:cNvPr id="67" name="Metin kutusu 66">
            <a:extLst>
              <a:ext uri="{FF2B5EF4-FFF2-40B4-BE49-F238E27FC236}">
                <a16:creationId xmlns:a16="http://schemas.microsoft.com/office/drawing/2014/main" id="{CFD71F3D-DF74-4B9E-9D85-F66BECF843CE}"/>
              </a:ext>
            </a:extLst>
          </p:cNvPr>
          <p:cNvSpPr txBox="1"/>
          <p:nvPr/>
        </p:nvSpPr>
        <p:spPr>
          <a:xfrm>
            <a:off x="2785685" y="3134170"/>
            <a:ext cx="609599" cy="338554"/>
          </a:xfrm>
          <a:prstGeom prst="rect">
            <a:avLst/>
          </a:prstGeom>
          <a:noFill/>
        </p:spPr>
        <p:txBody>
          <a:bodyPr wrap="square" rtlCol="0">
            <a:spAutoFit/>
          </a:bodyPr>
          <a:lstStyle/>
          <a:p>
            <a:pPr algn="ctr"/>
            <a:r>
              <a:rPr lang="tr-TR" sz="1600" b="1">
                <a:solidFill>
                  <a:srgbClr val="FF0000"/>
                </a:solidFill>
              </a:rPr>
              <a:t>1</a:t>
            </a:r>
          </a:p>
        </p:txBody>
      </p:sp>
      <p:sp>
        <p:nvSpPr>
          <p:cNvPr id="68" name="Metin kutusu 67">
            <a:extLst>
              <a:ext uri="{FF2B5EF4-FFF2-40B4-BE49-F238E27FC236}">
                <a16:creationId xmlns:a16="http://schemas.microsoft.com/office/drawing/2014/main" id="{91E36558-875A-4A22-9E6D-D24E93811C33}"/>
              </a:ext>
            </a:extLst>
          </p:cNvPr>
          <p:cNvSpPr txBox="1"/>
          <p:nvPr/>
        </p:nvSpPr>
        <p:spPr>
          <a:xfrm>
            <a:off x="8684910" y="3809528"/>
            <a:ext cx="609599" cy="338554"/>
          </a:xfrm>
          <a:prstGeom prst="rect">
            <a:avLst/>
          </a:prstGeom>
          <a:noFill/>
        </p:spPr>
        <p:txBody>
          <a:bodyPr wrap="square" rtlCol="0">
            <a:spAutoFit/>
          </a:bodyPr>
          <a:lstStyle/>
          <a:p>
            <a:pPr algn="ctr"/>
            <a:r>
              <a:rPr lang="tr-TR" sz="1600" b="1">
                <a:solidFill>
                  <a:srgbClr val="FF0000"/>
                </a:solidFill>
              </a:rPr>
              <a:t>1</a:t>
            </a:r>
          </a:p>
        </p:txBody>
      </p:sp>
      <p:sp>
        <p:nvSpPr>
          <p:cNvPr id="69" name="Metin kutusu 68">
            <a:extLst>
              <a:ext uri="{FF2B5EF4-FFF2-40B4-BE49-F238E27FC236}">
                <a16:creationId xmlns:a16="http://schemas.microsoft.com/office/drawing/2014/main" id="{9DB62610-C21F-4043-98C5-A8F8EFBB4626}"/>
              </a:ext>
            </a:extLst>
          </p:cNvPr>
          <p:cNvSpPr txBox="1"/>
          <p:nvPr/>
        </p:nvSpPr>
        <p:spPr>
          <a:xfrm>
            <a:off x="1209914" y="3021073"/>
            <a:ext cx="609599" cy="338554"/>
          </a:xfrm>
          <a:prstGeom prst="rect">
            <a:avLst/>
          </a:prstGeom>
          <a:noFill/>
        </p:spPr>
        <p:txBody>
          <a:bodyPr wrap="square" rtlCol="0">
            <a:spAutoFit/>
          </a:bodyPr>
          <a:lstStyle/>
          <a:p>
            <a:pPr algn="ctr"/>
            <a:r>
              <a:rPr lang="tr-TR" sz="1600" b="1">
                <a:solidFill>
                  <a:srgbClr val="FF0000"/>
                </a:solidFill>
              </a:rPr>
              <a:t>2</a:t>
            </a:r>
          </a:p>
        </p:txBody>
      </p:sp>
      <p:sp>
        <p:nvSpPr>
          <p:cNvPr id="70" name="Metin kutusu 69">
            <a:extLst>
              <a:ext uri="{FF2B5EF4-FFF2-40B4-BE49-F238E27FC236}">
                <a16:creationId xmlns:a16="http://schemas.microsoft.com/office/drawing/2014/main" id="{E929271D-AF35-4695-8FBD-4CADC96A1A41}"/>
              </a:ext>
            </a:extLst>
          </p:cNvPr>
          <p:cNvSpPr txBox="1"/>
          <p:nvPr/>
        </p:nvSpPr>
        <p:spPr>
          <a:xfrm>
            <a:off x="3446863" y="2547213"/>
            <a:ext cx="609599" cy="338554"/>
          </a:xfrm>
          <a:prstGeom prst="rect">
            <a:avLst/>
          </a:prstGeom>
          <a:noFill/>
        </p:spPr>
        <p:txBody>
          <a:bodyPr wrap="square" rtlCol="0">
            <a:spAutoFit/>
          </a:bodyPr>
          <a:lstStyle/>
          <a:p>
            <a:pPr algn="ctr"/>
            <a:r>
              <a:rPr lang="tr-TR" sz="1600" b="1">
                <a:solidFill>
                  <a:srgbClr val="FF0000"/>
                </a:solidFill>
              </a:rPr>
              <a:t>1</a:t>
            </a:r>
          </a:p>
        </p:txBody>
      </p:sp>
      <p:sp>
        <p:nvSpPr>
          <p:cNvPr id="71" name="Metin kutusu 70">
            <a:extLst>
              <a:ext uri="{FF2B5EF4-FFF2-40B4-BE49-F238E27FC236}">
                <a16:creationId xmlns:a16="http://schemas.microsoft.com/office/drawing/2014/main" id="{1EC00F69-0F8E-47D2-9FC6-BBC96BBADAA0}"/>
              </a:ext>
            </a:extLst>
          </p:cNvPr>
          <p:cNvSpPr txBox="1"/>
          <p:nvPr/>
        </p:nvSpPr>
        <p:spPr>
          <a:xfrm>
            <a:off x="1037349" y="1758620"/>
            <a:ext cx="609599" cy="338554"/>
          </a:xfrm>
          <a:prstGeom prst="rect">
            <a:avLst/>
          </a:prstGeom>
          <a:noFill/>
        </p:spPr>
        <p:txBody>
          <a:bodyPr wrap="square" rtlCol="0">
            <a:spAutoFit/>
          </a:bodyPr>
          <a:lstStyle/>
          <a:p>
            <a:pPr algn="ctr"/>
            <a:r>
              <a:rPr lang="tr-TR" sz="1600" b="1">
                <a:solidFill>
                  <a:srgbClr val="FF0000"/>
                </a:solidFill>
              </a:rPr>
              <a:t>1</a:t>
            </a:r>
          </a:p>
        </p:txBody>
      </p:sp>
      <p:sp>
        <p:nvSpPr>
          <p:cNvPr id="72" name="Metin kutusu 71">
            <a:extLst>
              <a:ext uri="{FF2B5EF4-FFF2-40B4-BE49-F238E27FC236}">
                <a16:creationId xmlns:a16="http://schemas.microsoft.com/office/drawing/2014/main" id="{E28D042D-9370-4501-9D4A-EF8C68593E1A}"/>
              </a:ext>
            </a:extLst>
          </p:cNvPr>
          <p:cNvSpPr txBox="1"/>
          <p:nvPr/>
        </p:nvSpPr>
        <p:spPr>
          <a:xfrm>
            <a:off x="8277377" y="3134170"/>
            <a:ext cx="609599" cy="338554"/>
          </a:xfrm>
          <a:prstGeom prst="rect">
            <a:avLst/>
          </a:prstGeom>
          <a:noFill/>
        </p:spPr>
        <p:txBody>
          <a:bodyPr wrap="square" rtlCol="0">
            <a:spAutoFit/>
          </a:bodyPr>
          <a:lstStyle/>
          <a:p>
            <a:pPr algn="ctr"/>
            <a:r>
              <a:rPr lang="tr-TR" sz="1600" b="1">
                <a:solidFill>
                  <a:srgbClr val="FF0000"/>
                </a:solidFill>
              </a:rPr>
              <a:t>1</a:t>
            </a:r>
          </a:p>
        </p:txBody>
      </p:sp>
      <p:sp>
        <p:nvSpPr>
          <p:cNvPr id="73" name="Metin kutusu 72">
            <a:extLst>
              <a:ext uri="{FF2B5EF4-FFF2-40B4-BE49-F238E27FC236}">
                <a16:creationId xmlns:a16="http://schemas.microsoft.com/office/drawing/2014/main" id="{E174CD6A-287E-45B1-9AA8-2B6DB25D5698}"/>
              </a:ext>
            </a:extLst>
          </p:cNvPr>
          <p:cNvSpPr txBox="1"/>
          <p:nvPr/>
        </p:nvSpPr>
        <p:spPr>
          <a:xfrm>
            <a:off x="7374017" y="2680951"/>
            <a:ext cx="609599" cy="338554"/>
          </a:xfrm>
          <a:prstGeom prst="rect">
            <a:avLst/>
          </a:prstGeom>
          <a:noFill/>
        </p:spPr>
        <p:txBody>
          <a:bodyPr wrap="square" rtlCol="0">
            <a:spAutoFit/>
          </a:bodyPr>
          <a:lstStyle/>
          <a:p>
            <a:pPr algn="ctr"/>
            <a:r>
              <a:rPr lang="tr-TR" sz="1600" b="1">
                <a:solidFill>
                  <a:srgbClr val="FF0000"/>
                </a:solidFill>
              </a:rPr>
              <a:t>1</a:t>
            </a:r>
          </a:p>
        </p:txBody>
      </p:sp>
      <p:sp>
        <p:nvSpPr>
          <p:cNvPr id="74" name="Metin kutusu 73">
            <a:extLst>
              <a:ext uri="{FF2B5EF4-FFF2-40B4-BE49-F238E27FC236}">
                <a16:creationId xmlns:a16="http://schemas.microsoft.com/office/drawing/2014/main" id="{3F268387-9483-48F6-853B-5BBB7FC5027E}"/>
              </a:ext>
            </a:extLst>
          </p:cNvPr>
          <p:cNvSpPr txBox="1"/>
          <p:nvPr/>
        </p:nvSpPr>
        <p:spPr>
          <a:xfrm>
            <a:off x="8599352" y="4964735"/>
            <a:ext cx="609599" cy="338554"/>
          </a:xfrm>
          <a:prstGeom prst="rect">
            <a:avLst/>
          </a:prstGeom>
          <a:noFill/>
        </p:spPr>
        <p:txBody>
          <a:bodyPr wrap="square" rtlCol="0">
            <a:spAutoFit/>
          </a:bodyPr>
          <a:lstStyle/>
          <a:p>
            <a:pPr algn="ctr"/>
            <a:r>
              <a:rPr lang="tr-TR" sz="1600" b="1">
                <a:solidFill>
                  <a:srgbClr val="FF0000"/>
                </a:solidFill>
              </a:rPr>
              <a:t>8</a:t>
            </a:r>
          </a:p>
        </p:txBody>
      </p:sp>
      <p:sp>
        <p:nvSpPr>
          <p:cNvPr id="75" name="Metin kutusu 74">
            <a:extLst>
              <a:ext uri="{FF2B5EF4-FFF2-40B4-BE49-F238E27FC236}">
                <a16:creationId xmlns:a16="http://schemas.microsoft.com/office/drawing/2014/main" id="{5135BC84-84D7-4C60-BE2D-7B86CC800F45}"/>
              </a:ext>
            </a:extLst>
          </p:cNvPr>
          <p:cNvSpPr txBox="1"/>
          <p:nvPr/>
        </p:nvSpPr>
        <p:spPr>
          <a:xfrm>
            <a:off x="6480771" y="2773386"/>
            <a:ext cx="609599" cy="338554"/>
          </a:xfrm>
          <a:prstGeom prst="rect">
            <a:avLst/>
          </a:prstGeom>
          <a:noFill/>
        </p:spPr>
        <p:txBody>
          <a:bodyPr wrap="square" rtlCol="0">
            <a:spAutoFit/>
          </a:bodyPr>
          <a:lstStyle/>
          <a:p>
            <a:pPr algn="ctr"/>
            <a:r>
              <a:rPr lang="tr-TR" sz="1600" b="1">
                <a:solidFill>
                  <a:srgbClr val="FF0000"/>
                </a:solidFill>
              </a:rPr>
              <a:t>2</a:t>
            </a:r>
          </a:p>
        </p:txBody>
      </p:sp>
      <p:sp>
        <p:nvSpPr>
          <p:cNvPr id="76" name="Metin kutusu 75">
            <a:extLst>
              <a:ext uri="{FF2B5EF4-FFF2-40B4-BE49-F238E27FC236}">
                <a16:creationId xmlns:a16="http://schemas.microsoft.com/office/drawing/2014/main" id="{71D61D33-090E-4CEE-BB33-CC7592E13D8C}"/>
              </a:ext>
            </a:extLst>
          </p:cNvPr>
          <p:cNvSpPr txBox="1"/>
          <p:nvPr/>
        </p:nvSpPr>
        <p:spPr>
          <a:xfrm>
            <a:off x="10178613" y="3642209"/>
            <a:ext cx="609599" cy="338554"/>
          </a:xfrm>
          <a:prstGeom prst="rect">
            <a:avLst/>
          </a:prstGeom>
          <a:noFill/>
        </p:spPr>
        <p:txBody>
          <a:bodyPr wrap="square" rtlCol="0">
            <a:spAutoFit/>
          </a:bodyPr>
          <a:lstStyle/>
          <a:p>
            <a:pPr algn="ctr"/>
            <a:r>
              <a:rPr lang="tr-TR" sz="1600" b="1">
                <a:solidFill>
                  <a:srgbClr val="FF0000"/>
                </a:solidFill>
              </a:rPr>
              <a:t>6</a:t>
            </a:r>
          </a:p>
        </p:txBody>
      </p:sp>
      <p:sp>
        <p:nvSpPr>
          <p:cNvPr id="77" name="Metin kutusu 76">
            <a:extLst>
              <a:ext uri="{FF2B5EF4-FFF2-40B4-BE49-F238E27FC236}">
                <a16:creationId xmlns:a16="http://schemas.microsoft.com/office/drawing/2014/main" id="{201F4022-4FCB-463F-BD77-61D02E01FECD}"/>
              </a:ext>
            </a:extLst>
          </p:cNvPr>
          <p:cNvSpPr txBox="1"/>
          <p:nvPr/>
        </p:nvSpPr>
        <p:spPr>
          <a:xfrm>
            <a:off x="2246525" y="2508228"/>
            <a:ext cx="609599" cy="338554"/>
          </a:xfrm>
          <a:prstGeom prst="rect">
            <a:avLst/>
          </a:prstGeom>
          <a:noFill/>
        </p:spPr>
        <p:txBody>
          <a:bodyPr wrap="square" rtlCol="0">
            <a:spAutoFit/>
          </a:bodyPr>
          <a:lstStyle/>
          <a:p>
            <a:pPr algn="ctr"/>
            <a:r>
              <a:rPr lang="tr-TR" sz="1600" b="1">
                <a:solidFill>
                  <a:srgbClr val="FF0000"/>
                </a:solidFill>
              </a:rPr>
              <a:t>3</a:t>
            </a:r>
          </a:p>
        </p:txBody>
      </p:sp>
      <p:sp>
        <p:nvSpPr>
          <p:cNvPr id="79" name="Metin kutusu 78">
            <a:extLst>
              <a:ext uri="{FF2B5EF4-FFF2-40B4-BE49-F238E27FC236}">
                <a16:creationId xmlns:a16="http://schemas.microsoft.com/office/drawing/2014/main" id="{FA2635FC-C30D-4C86-BB33-31E03656879D}"/>
              </a:ext>
            </a:extLst>
          </p:cNvPr>
          <p:cNvSpPr txBox="1"/>
          <p:nvPr/>
        </p:nvSpPr>
        <p:spPr>
          <a:xfrm>
            <a:off x="5178620" y="1141169"/>
            <a:ext cx="1445845" cy="338554"/>
          </a:xfrm>
          <a:prstGeom prst="rect">
            <a:avLst/>
          </a:prstGeom>
          <a:noFill/>
        </p:spPr>
        <p:txBody>
          <a:bodyPr wrap="none" rtlCol="0">
            <a:spAutoFit/>
          </a:bodyPr>
          <a:lstStyle/>
          <a:p>
            <a:r>
              <a:rPr lang="tr-TR" sz="1600" b="1"/>
              <a:t>YERLEŞİM YERİ</a:t>
            </a:r>
          </a:p>
        </p:txBody>
      </p:sp>
    </p:spTree>
    <p:extLst>
      <p:ext uri="{BB962C8B-B14F-4D97-AF65-F5344CB8AC3E}">
        <p14:creationId xmlns:p14="http://schemas.microsoft.com/office/powerpoint/2010/main" val="1589969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44950"/>
            <a:ext cx="11864340" cy="645049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14634" y="292037"/>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İSTİHDAMLARIMIZ</a:t>
            </a:r>
          </a:p>
        </p:txBody>
      </p:sp>
      <p:graphicFrame>
        <p:nvGraphicFramePr>
          <p:cNvPr id="65" name="Grafik 64">
            <a:extLst>
              <a:ext uri="{FF2B5EF4-FFF2-40B4-BE49-F238E27FC236}">
                <a16:creationId xmlns:a16="http://schemas.microsoft.com/office/drawing/2014/main" id="{B2874E90-B3F9-4167-889E-760F89B8E7A6}"/>
              </a:ext>
            </a:extLst>
          </p:cNvPr>
          <p:cNvGraphicFramePr>
            <a:graphicFrameLocks/>
          </p:cNvGraphicFramePr>
          <p:nvPr>
            <p:extLst>
              <p:ext uri="{D42A27DB-BD31-4B8C-83A1-F6EECF244321}">
                <p14:modId xmlns:p14="http://schemas.microsoft.com/office/powerpoint/2010/main" val="121053210"/>
              </p:ext>
            </p:extLst>
          </p:nvPr>
        </p:nvGraphicFramePr>
        <p:xfrm>
          <a:off x="2681094" y="1383527"/>
          <a:ext cx="6384898" cy="50870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1900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EĞİTİMLERİMİZ</a:t>
            </a:r>
          </a:p>
        </p:txBody>
      </p:sp>
      <p:sp>
        <p:nvSpPr>
          <p:cNvPr id="3" name="Metin kutusu 2"/>
          <p:cNvSpPr txBox="1"/>
          <p:nvPr/>
        </p:nvSpPr>
        <p:spPr>
          <a:xfrm>
            <a:off x="508883" y="1030154"/>
            <a:ext cx="10858347" cy="4430644"/>
          </a:xfrm>
          <a:prstGeom prst="rect">
            <a:avLst/>
          </a:prstGeom>
          <a:noFill/>
        </p:spPr>
        <p:txBody>
          <a:bodyPr wrap="square" rtlCol="0">
            <a:spAutoFit/>
          </a:bodyPr>
          <a:lstStyle/>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p:txBody>
      </p:sp>
      <p:graphicFrame>
        <p:nvGraphicFramePr>
          <p:cNvPr id="10" name="Grafik 9">
            <a:extLst>
              <a:ext uri="{FF2B5EF4-FFF2-40B4-BE49-F238E27FC236}">
                <a16:creationId xmlns:a16="http://schemas.microsoft.com/office/drawing/2014/main" id="{48A1F305-B527-4557-AE5E-962EB79E3D09}"/>
              </a:ext>
            </a:extLst>
          </p:cNvPr>
          <p:cNvGraphicFramePr>
            <a:graphicFrameLocks/>
          </p:cNvGraphicFramePr>
          <p:nvPr>
            <p:extLst>
              <p:ext uri="{D42A27DB-BD31-4B8C-83A1-F6EECF244321}">
                <p14:modId xmlns:p14="http://schemas.microsoft.com/office/powerpoint/2010/main" val="3449991900"/>
              </p:ext>
            </p:extLst>
          </p:nvPr>
        </p:nvGraphicFramePr>
        <p:xfrm>
          <a:off x="397564" y="1200647"/>
          <a:ext cx="11285191" cy="5402224"/>
        </p:xfrm>
        <a:graphic>
          <a:graphicData uri="http://schemas.openxmlformats.org/drawingml/2006/chart">
            <c:chart xmlns:c="http://schemas.openxmlformats.org/drawingml/2006/chart" xmlns:r="http://schemas.openxmlformats.org/officeDocument/2006/relationships" r:id="rId2"/>
          </a:graphicData>
        </a:graphic>
      </p:graphicFrame>
      <p:sp>
        <p:nvSpPr>
          <p:cNvPr id="4" name="Metin kutusu 3">
            <a:extLst>
              <a:ext uri="{FF2B5EF4-FFF2-40B4-BE49-F238E27FC236}">
                <a16:creationId xmlns:a16="http://schemas.microsoft.com/office/drawing/2014/main" id="{9BDE2EF6-9D68-453E-908A-CD345CDE034C}"/>
              </a:ext>
            </a:extLst>
          </p:cNvPr>
          <p:cNvSpPr txBox="1"/>
          <p:nvPr/>
        </p:nvSpPr>
        <p:spPr>
          <a:xfrm>
            <a:off x="5325003" y="964801"/>
            <a:ext cx="1144544" cy="338554"/>
          </a:xfrm>
          <a:prstGeom prst="rect">
            <a:avLst/>
          </a:prstGeom>
          <a:noFill/>
        </p:spPr>
        <p:txBody>
          <a:bodyPr wrap="none" rtlCol="0">
            <a:spAutoFit/>
          </a:bodyPr>
          <a:lstStyle/>
          <a:p>
            <a:r>
              <a:rPr lang="tr-TR" sz="1600" b="1"/>
              <a:t>Adam/Saat</a:t>
            </a:r>
          </a:p>
        </p:txBody>
      </p:sp>
    </p:spTree>
    <p:extLst>
      <p:ext uri="{BB962C8B-B14F-4D97-AF65-F5344CB8AC3E}">
        <p14:creationId xmlns:p14="http://schemas.microsoft.com/office/powerpoint/2010/main" val="4058350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ÇEVRE ÜZERİNDEKİ ETKİLERİMİZ</a:t>
            </a:r>
          </a:p>
        </p:txBody>
      </p:sp>
      <p:graphicFrame>
        <p:nvGraphicFramePr>
          <p:cNvPr id="12" name="Grafik 11">
            <a:extLst>
              <a:ext uri="{FF2B5EF4-FFF2-40B4-BE49-F238E27FC236}">
                <a16:creationId xmlns:a16="http://schemas.microsoft.com/office/drawing/2014/main" id="{B835A325-9D7A-426F-87B5-09DB31C8B0AF}"/>
              </a:ext>
            </a:extLst>
          </p:cNvPr>
          <p:cNvGraphicFramePr>
            <a:graphicFrameLocks/>
          </p:cNvGraphicFramePr>
          <p:nvPr>
            <p:extLst>
              <p:ext uri="{D42A27DB-BD31-4B8C-83A1-F6EECF244321}">
                <p14:modId xmlns:p14="http://schemas.microsoft.com/office/powerpoint/2010/main" val="3728993184"/>
              </p:ext>
            </p:extLst>
          </p:nvPr>
        </p:nvGraphicFramePr>
        <p:xfrm>
          <a:off x="596348" y="1248355"/>
          <a:ext cx="11155680" cy="5184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8751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ÇEVRE ÜZERİNDEKİ ETKİLERİMİZ</a:t>
            </a:r>
          </a:p>
        </p:txBody>
      </p:sp>
      <p:graphicFrame>
        <p:nvGraphicFramePr>
          <p:cNvPr id="12" name="Grafik 11">
            <a:extLst>
              <a:ext uri="{FF2B5EF4-FFF2-40B4-BE49-F238E27FC236}">
                <a16:creationId xmlns:a16="http://schemas.microsoft.com/office/drawing/2014/main" id="{66DA2D29-BE32-484F-B11E-DC6C4EF54355}"/>
              </a:ext>
            </a:extLst>
          </p:cNvPr>
          <p:cNvGraphicFramePr>
            <a:graphicFrameLocks/>
          </p:cNvGraphicFramePr>
          <p:nvPr>
            <p:extLst>
              <p:ext uri="{D42A27DB-BD31-4B8C-83A1-F6EECF244321}">
                <p14:modId xmlns:p14="http://schemas.microsoft.com/office/powerpoint/2010/main" val="3567970870"/>
              </p:ext>
            </p:extLst>
          </p:nvPr>
        </p:nvGraphicFramePr>
        <p:xfrm>
          <a:off x="328295" y="1166070"/>
          <a:ext cx="11391125" cy="54469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5786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ÇEVRE ÜZERİNDEKİ ETKİLERİMİZ</a:t>
            </a:r>
          </a:p>
        </p:txBody>
      </p:sp>
      <p:graphicFrame>
        <p:nvGraphicFramePr>
          <p:cNvPr id="12" name="Grafik 11">
            <a:extLst>
              <a:ext uri="{FF2B5EF4-FFF2-40B4-BE49-F238E27FC236}">
                <a16:creationId xmlns:a16="http://schemas.microsoft.com/office/drawing/2014/main" id="{A58ADA65-9639-4A59-A570-0D7CB55A6AC6}"/>
              </a:ext>
            </a:extLst>
          </p:cNvPr>
          <p:cNvGraphicFramePr>
            <a:graphicFrameLocks/>
          </p:cNvGraphicFramePr>
          <p:nvPr>
            <p:extLst>
              <p:ext uri="{D42A27DB-BD31-4B8C-83A1-F6EECF244321}">
                <p14:modId xmlns:p14="http://schemas.microsoft.com/office/powerpoint/2010/main" val="3682433012"/>
              </p:ext>
            </p:extLst>
          </p:nvPr>
        </p:nvGraphicFramePr>
        <p:xfrm>
          <a:off x="411061" y="1173019"/>
          <a:ext cx="11325137" cy="5353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108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7" y="27552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İÇİNDEKİLER</a:t>
            </a:r>
          </a:p>
        </p:txBody>
      </p:sp>
      <p:sp>
        <p:nvSpPr>
          <p:cNvPr id="2" name="Metin kutusu 1">
            <a:extLst>
              <a:ext uri="{FF2B5EF4-FFF2-40B4-BE49-F238E27FC236}">
                <a16:creationId xmlns:a16="http://schemas.microsoft.com/office/drawing/2014/main" id="{2108C818-2B15-4B68-A001-64DC40EF8644}"/>
              </a:ext>
            </a:extLst>
          </p:cNvPr>
          <p:cNvSpPr txBox="1"/>
          <p:nvPr/>
        </p:nvSpPr>
        <p:spPr>
          <a:xfrm>
            <a:off x="562586" y="1304013"/>
            <a:ext cx="10481776" cy="5262979"/>
          </a:xfrm>
          <a:prstGeom prst="rect">
            <a:avLst/>
          </a:prstGeom>
          <a:noFill/>
        </p:spPr>
        <p:txBody>
          <a:bodyPr wrap="square" rtlCol="0">
            <a:spAutoFit/>
          </a:bodyPr>
          <a:lstStyle/>
          <a:p>
            <a:pPr lvl="0" defTabSz="914174"/>
            <a:r>
              <a:rPr lang="tr-TR" sz="2400">
                <a:solidFill>
                  <a:prstClr val="black"/>
                </a:solidFill>
              </a:rPr>
              <a:t>Biz Kimiz</a:t>
            </a:r>
          </a:p>
          <a:p>
            <a:pPr lvl="0" defTabSz="914174"/>
            <a:r>
              <a:rPr lang="tr-TR" sz="2400">
                <a:solidFill>
                  <a:prstClr val="black"/>
                </a:solidFill>
              </a:rPr>
              <a:t>Entegre Kalite Politikamız</a:t>
            </a:r>
          </a:p>
          <a:p>
            <a:pPr lvl="0" defTabSz="914174"/>
            <a:r>
              <a:rPr lang="tr-TR" sz="2400">
                <a:solidFill>
                  <a:prstClr val="black"/>
                </a:solidFill>
              </a:rPr>
              <a:t>Sürdürülebilirlik Politikalarımız</a:t>
            </a:r>
          </a:p>
          <a:p>
            <a:pPr lvl="0" defTabSz="914174"/>
            <a:r>
              <a:rPr lang="tr-TR" sz="2400">
                <a:solidFill>
                  <a:prstClr val="black"/>
                </a:solidFill>
              </a:rPr>
              <a:t>Kilometre Taşlarımız</a:t>
            </a:r>
          </a:p>
          <a:p>
            <a:pPr lvl="0" defTabSz="914174"/>
            <a:r>
              <a:rPr lang="tr-TR" sz="2400">
                <a:solidFill>
                  <a:prstClr val="black"/>
                </a:solidFill>
              </a:rPr>
              <a:t>Değer Yaratma Modelimiz</a:t>
            </a:r>
          </a:p>
          <a:p>
            <a:pPr lvl="0" defTabSz="914174"/>
            <a:r>
              <a:rPr lang="tr-TR" sz="2400">
                <a:solidFill>
                  <a:prstClr val="black"/>
                </a:solidFill>
              </a:rPr>
              <a:t>İstihdamlarımız</a:t>
            </a:r>
          </a:p>
          <a:p>
            <a:pPr marL="342900" lvl="0" indent="-342900" defTabSz="914174">
              <a:buFont typeface="Arial" panose="020B0604020202020204" pitchFamily="34" charset="0"/>
              <a:buChar char="•"/>
            </a:pPr>
            <a:r>
              <a:rPr lang="tr-TR" sz="2400">
                <a:solidFill>
                  <a:prstClr val="black"/>
                </a:solidFill>
              </a:rPr>
              <a:t>Kadın / Erkek</a:t>
            </a:r>
          </a:p>
          <a:p>
            <a:pPr marL="342900" lvl="0" indent="-342900" defTabSz="914174">
              <a:buFont typeface="Arial" panose="020B0604020202020204" pitchFamily="34" charset="0"/>
              <a:buChar char="•"/>
            </a:pPr>
            <a:r>
              <a:rPr lang="tr-TR" sz="2400">
                <a:solidFill>
                  <a:prstClr val="black"/>
                </a:solidFill>
              </a:rPr>
              <a:t>Yaş Aralığı</a:t>
            </a:r>
          </a:p>
          <a:p>
            <a:pPr marL="342900" lvl="0" indent="-342900" defTabSz="914174">
              <a:buFont typeface="Arial" panose="020B0604020202020204" pitchFamily="34" charset="0"/>
              <a:buChar char="•"/>
            </a:pPr>
            <a:r>
              <a:rPr lang="tr-TR" sz="2400">
                <a:solidFill>
                  <a:prstClr val="black"/>
                </a:solidFill>
              </a:rPr>
              <a:t>Uyruk</a:t>
            </a:r>
          </a:p>
          <a:p>
            <a:pPr marL="342900" lvl="0" indent="-342900" defTabSz="914174">
              <a:buFont typeface="Arial" panose="020B0604020202020204" pitchFamily="34" charset="0"/>
              <a:buChar char="•"/>
            </a:pPr>
            <a:r>
              <a:rPr lang="tr-TR" sz="2400">
                <a:solidFill>
                  <a:prstClr val="black"/>
                </a:solidFill>
              </a:rPr>
              <a:t>Yerleşim Yeri</a:t>
            </a:r>
          </a:p>
          <a:p>
            <a:pPr marL="342900" lvl="0" indent="-342900" defTabSz="914174">
              <a:buFont typeface="Arial" panose="020B0604020202020204" pitchFamily="34" charset="0"/>
              <a:buChar char="•"/>
            </a:pPr>
            <a:r>
              <a:rPr lang="tr-TR" sz="2400">
                <a:solidFill>
                  <a:prstClr val="black"/>
                </a:solidFill>
              </a:rPr>
              <a:t>Yerel İstihdam Oranı</a:t>
            </a:r>
          </a:p>
          <a:p>
            <a:pPr defTabSz="914174"/>
            <a:r>
              <a:rPr lang="tr-TR" sz="2400">
                <a:solidFill>
                  <a:prstClr val="black"/>
                </a:solidFill>
              </a:rPr>
              <a:t>Eğitimlerimiz</a:t>
            </a:r>
          </a:p>
          <a:p>
            <a:pPr lvl="0" defTabSz="914174"/>
            <a:endParaRPr lang="tr-TR" sz="2400">
              <a:solidFill>
                <a:prstClr val="black"/>
              </a:solidFill>
            </a:endParaRPr>
          </a:p>
          <a:p>
            <a:pPr marL="342900" lvl="0" indent="-342900" defTabSz="914174">
              <a:buFont typeface="Arial" panose="020B0604020202020204" pitchFamily="34" charset="0"/>
              <a:buChar char="•"/>
            </a:pPr>
            <a:endParaRPr lang="tr-TR" sz="2400">
              <a:solidFill>
                <a:prstClr val="black"/>
              </a:solidFill>
            </a:endParaRPr>
          </a:p>
        </p:txBody>
      </p:sp>
    </p:spTree>
    <p:extLst>
      <p:ext uri="{BB962C8B-B14F-4D97-AF65-F5344CB8AC3E}">
        <p14:creationId xmlns:p14="http://schemas.microsoft.com/office/powerpoint/2010/main" val="3834460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ÇEVRE ÜZERİNDEKİ ETKİLERİMİZ</a:t>
            </a:r>
          </a:p>
        </p:txBody>
      </p:sp>
      <p:graphicFrame>
        <p:nvGraphicFramePr>
          <p:cNvPr id="6" name="Grafik 5">
            <a:extLst>
              <a:ext uri="{FF2B5EF4-FFF2-40B4-BE49-F238E27FC236}">
                <a16:creationId xmlns:a16="http://schemas.microsoft.com/office/drawing/2014/main" id="{E7EC8016-CE19-45AB-8D1C-8BD9A6416D34}"/>
              </a:ext>
            </a:extLst>
          </p:cNvPr>
          <p:cNvGraphicFramePr>
            <a:graphicFrameLocks/>
          </p:cNvGraphicFramePr>
          <p:nvPr>
            <p:extLst>
              <p:ext uri="{D42A27DB-BD31-4B8C-83A1-F6EECF244321}">
                <p14:modId xmlns:p14="http://schemas.microsoft.com/office/powerpoint/2010/main" val="1019934016"/>
              </p:ext>
            </p:extLst>
          </p:nvPr>
        </p:nvGraphicFramePr>
        <p:xfrm>
          <a:off x="436229" y="1140904"/>
          <a:ext cx="11373826" cy="53941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3443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ÇEVRE ÜZERİNDEKİ ETKİLERİMİZ</a:t>
            </a:r>
          </a:p>
        </p:txBody>
      </p:sp>
      <p:graphicFrame>
        <p:nvGraphicFramePr>
          <p:cNvPr id="6" name="Grafik 5">
            <a:extLst>
              <a:ext uri="{FF2B5EF4-FFF2-40B4-BE49-F238E27FC236}">
                <a16:creationId xmlns:a16="http://schemas.microsoft.com/office/drawing/2014/main" id="{A884CF1D-5EE4-4B71-B649-CD88CF4B5754}"/>
              </a:ext>
            </a:extLst>
          </p:cNvPr>
          <p:cNvGraphicFramePr>
            <a:graphicFrameLocks/>
          </p:cNvGraphicFramePr>
          <p:nvPr>
            <p:extLst>
              <p:ext uri="{D42A27DB-BD31-4B8C-83A1-F6EECF244321}">
                <p14:modId xmlns:p14="http://schemas.microsoft.com/office/powerpoint/2010/main" val="1275005838"/>
              </p:ext>
            </p:extLst>
          </p:nvPr>
        </p:nvGraphicFramePr>
        <p:xfrm>
          <a:off x="701963" y="1394690"/>
          <a:ext cx="10963564" cy="5218360"/>
        </p:xfrm>
        <a:graphic>
          <a:graphicData uri="http://schemas.openxmlformats.org/drawingml/2006/chart">
            <c:chart xmlns:c="http://schemas.openxmlformats.org/drawingml/2006/chart" xmlns:r="http://schemas.openxmlformats.org/officeDocument/2006/relationships" r:id="rId2"/>
          </a:graphicData>
        </a:graphic>
      </p:graphicFrame>
      <p:sp>
        <p:nvSpPr>
          <p:cNvPr id="10" name="Metin kutusu 1">
            <a:extLst>
              <a:ext uri="{FF2B5EF4-FFF2-40B4-BE49-F238E27FC236}">
                <a16:creationId xmlns:a16="http://schemas.microsoft.com/office/drawing/2014/main" id="{34BBAEA8-965D-400B-9A79-F8B13F85FF90}"/>
              </a:ext>
            </a:extLst>
          </p:cNvPr>
          <p:cNvSpPr txBox="1"/>
          <p:nvPr/>
        </p:nvSpPr>
        <p:spPr>
          <a:xfrm>
            <a:off x="4853708" y="1041917"/>
            <a:ext cx="3514437" cy="25861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tr-TR" sz="1600" b="1"/>
              <a:t>KİŞİ BAŞI AMBALAJ ATIĞI ÜRETİMİ (KG)</a:t>
            </a:r>
          </a:p>
        </p:txBody>
      </p:sp>
    </p:spTree>
    <p:extLst>
      <p:ext uri="{BB962C8B-B14F-4D97-AF65-F5344CB8AC3E}">
        <p14:creationId xmlns:p14="http://schemas.microsoft.com/office/powerpoint/2010/main" val="1700327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ÇEVRE ÜZERİNDEKİ ETKİLERİMİZ</a:t>
            </a:r>
          </a:p>
        </p:txBody>
      </p:sp>
      <p:sp>
        <p:nvSpPr>
          <p:cNvPr id="3" name="Metin kutusu 2"/>
          <p:cNvSpPr txBox="1"/>
          <p:nvPr/>
        </p:nvSpPr>
        <p:spPr>
          <a:xfrm>
            <a:off x="4789695" y="3845126"/>
            <a:ext cx="10542460" cy="4401205"/>
          </a:xfrm>
          <a:prstGeom prst="rect">
            <a:avLst/>
          </a:prstGeom>
          <a:noFill/>
        </p:spPr>
        <p:txBody>
          <a:bodyPr wrap="square" rtlCol="0">
            <a:spAutoFit/>
          </a:bodyPr>
          <a:lstStyle/>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p:txBody>
      </p:sp>
      <p:sp>
        <p:nvSpPr>
          <p:cNvPr id="15" name="Metin kutusu 3">
            <a:extLst>
              <a:ext uri="{FF2B5EF4-FFF2-40B4-BE49-F238E27FC236}">
                <a16:creationId xmlns:a16="http://schemas.microsoft.com/office/drawing/2014/main" id="{38F4D99D-27E1-49F6-8478-D4842572BB60}"/>
              </a:ext>
            </a:extLst>
          </p:cNvPr>
          <p:cNvSpPr txBox="1"/>
          <p:nvPr/>
        </p:nvSpPr>
        <p:spPr>
          <a:xfrm>
            <a:off x="5157967" y="1089211"/>
            <a:ext cx="4558527"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tr-TR" sz="1600" b="1"/>
              <a:t>KİŞİ BAŞI TEHLİKELİ ATIK ÜRETİMİ (KG)</a:t>
            </a:r>
          </a:p>
        </p:txBody>
      </p:sp>
      <p:graphicFrame>
        <p:nvGraphicFramePr>
          <p:cNvPr id="12" name="Grafik 11">
            <a:extLst>
              <a:ext uri="{FF2B5EF4-FFF2-40B4-BE49-F238E27FC236}">
                <a16:creationId xmlns:a16="http://schemas.microsoft.com/office/drawing/2014/main" id="{4B0E78D1-FC53-447B-B046-8438E1F523C5}"/>
              </a:ext>
            </a:extLst>
          </p:cNvPr>
          <p:cNvGraphicFramePr>
            <a:graphicFrameLocks/>
          </p:cNvGraphicFramePr>
          <p:nvPr>
            <p:extLst>
              <p:ext uri="{D42A27DB-BD31-4B8C-83A1-F6EECF244321}">
                <p14:modId xmlns:p14="http://schemas.microsoft.com/office/powerpoint/2010/main" val="2238479364"/>
              </p:ext>
            </p:extLst>
          </p:nvPr>
        </p:nvGraphicFramePr>
        <p:xfrm>
          <a:off x="163830" y="1569213"/>
          <a:ext cx="11994832" cy="47204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5588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74"/>
            <a:endParaRPr lang="tr-TR" sz="2400">
              <a:solidFill>
                <a:schemeClr val="tx1"/>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ÇALIŞMA HAYATIMIZ</a:t>
            </a:r>
          </a:p>
        </p:txBody>
      </p:sp>
      <p:pic>
        <p:nvPicPr>
          <p:cNvPr id="10" name="Resim 9">
            <a:extLst>
              <a:ext uri="{FF2B5EF4-FFF2-40B4-BE49-F238E27FC236}">
                <a16:creationId xmlns:a16="http://schemas.microsoft.com/office/drawing/2014/main" id="{0C1F1092-B2E4-4636-A258-EDE8691B9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2586" y="1702260"/>
            <a:ext cx="3092122" cy="4371489"/>
          </a:xfrm>
          <a:prstGeom prst="rect">
            <a:avLst/>
          </a:prstGeom>
        </p:spPr>
      </p:pic>
      <p:sp>
        <p:nvSpPr>
          <p:cNvPr id="12" name="Metin kutusu 11">
            <a:extLst>
              <a:ext uri="{FF2B5EF4-FFF2-40B4-BE49-F238E27FC236}">
                <a16:creationId xmlns:a16="http://schemas.microsoft.com/office/drawing/2014/main" id="{E6994701-5F4F-49FB-806C-7ACDC3793BAA}"/>
              </a:ext>
            </a:extLst>
          </p:cNvPr>
          <p:cNvSpPr txBox="1"/>
          <p:nvPr/>
        </p:nvSpPr>
        <p:spPr>
          <a:xfrm>
            <a:off x="666572" y="1333144"/>
            <a:ext cx="7482553" cy="3139321"/>
          </a:xfrm>
          <a:prstGeom prst="rect">
            <a:avLst/>
          </a:prstGeom>
          <a:noFill/>
        </p:spPr>
        <p:txBody>
          <a:bodyPr wrap="square" rtlCol="0">
            <a:spAutoFit/>
          </a:bodyPr>
          <a:lstStyle/>
          <a:p>
            <a:endParaRPr lang="tr-TR"/>
          </a:p>
          <a:p>
            <a:endParaRPr lang="tr-TR"/>
          </a:p>
          <a:p>
            <a:endParaRPr lang="tr-TR"/>
          </a:p>
          <a:p>
            <a:endParaRPr lang="tr-TR"/>
          </a:p>
          <a:p>
            <a:endParaRPr lang="tr-TR"/>
          </a:p>
          <a:p>
            <a:endParaRPr lang="tr-TR"/>
          </a:p>
          <a:p>
            <a:r>
              <a:rPr lang="tr-TR"/>
              <a:t>Corendon Hotels &amp; Resorts tüm personeline dil sınavına girme hakkı tanır.</a:t>
            </a:r>
          </a:p>
          <a:p>
            <a:endParaRPr lang="tr-TR"/>
          </a:p>
          <a:p>
            <a:r>
              <a:rPr lang="tr-TR"/>
              <a:t>Ana dilleri dışında bildikleri İngilizce, Rusça, Almanca, Fransızca, </a:t>
            </a:r>
            <a:r>
              <a:rPr lang="tr-TR" err="1"/>
              <a:t>Flemenkçe</a:t>
            </a:r>
            <a:r>
              <a:rPr lang="tr-TR"/>
              <a:t> ve Türkçe dillerinde için başarı seviyesine göre her personel dil tazminatından faydalanır.</a:t>
            </a:r>
          </a:p>
        </p:txBody>
      </p:sp>
    </p:spTree>
    <p:extLst>
      <p:ext uri="{BB962C8B-B14F-4D97-AF65-F5344CB8AC3E}">
        <p14:creationId xmlns:p14="http://schemas.microsoft.com/office/powerpoint/2010/main" val="1349589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181292"/>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174" rtl="0" eaLnBrk="1" fontAlgn="auto" latinLnBrk="0" hangingPunct="1">
              <a:lnSpc>
                <a:spcPct val="100000"/>
              </a:lnSpc>
              <a:spcBef>
                <a:spcPts val="0"/>
              </a:spcBef>
              <a:spcAft>
                <a:spcPts val="0"/>
              </a:spcAft>
              <a:buClrTx/>
              <a:buSzTx/>
              <a:buFont typeface="+mj-lt"/>
              <a:buAutoNum type="arabicPeriod"/>
              <a:tabLst/>
              <a:defRPr/>
            </a:pPr>
            <a:endParaRPr kumimoji="0" lang="tr-TR" sz="24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a:ln>
                  <a:noFill/>
                </a:ln>
                <a:solidFill>
                  <a:prstClr val="white"/>
                </a:solidFill>
                <a:effectLst/>
                <a:uLnTx/>
                <a:uFillTx/>
                <a:latin typeface="Trebuchet MS" panose="020B0603020202020204" pitchFamily="34" charset="0"/>
                <a:ea typeface="+mn-ea"/>
                <a:cs typeface="+mn-cs"/>
              </a:rPr>
              <a:t>GERİ KAZANIMLAR</a:t>
            </a:r>
          </a:p>
        </p:txBody>
      </p:sp>
      <p:sp>
        <p:nvSpPr>
          <p:cNvPr id="3" name="Metin kutusu 2"/>
          <p:cNvSpPr txBox="1"/>
          <p:nvPr/>
        </p:nvSpPr>
        <p:spPr>
          <a:xfrm>
            <a:off x="4789695" y="3817417"/>
            <a:ext cx="1054246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Resim 3">
            <a:extLst>
              <a:ext uri="{FF2B5EF4-FFF2-40B4-BE49-F238E27FC236}">
                <a16:creationId xmlns:a16="http://schemas.microsoft.com/office/drawing/2014/main" id="{9FC40C31-389C-40D1-A80C-4F737E4A955C}"/>
              </a:ext>
            </a:extLst>
          </p:cNvPr>
          <p:cNvPicPr>
            <a:picLocks noChangeAspect="1"/>
          </p:cNvPicPr>
          <p:nvPr/>
        </p:nvPicPr>
        <p:blipFill rotWithShape="1">
          <a:blip r:embed="rId2">
            <a:extLst>
              <a:ext uri="{28A0092B-C50C-407E-A947-70E740481C1C}">
                <a14:useLocalDpi xmlns:a14="http://schemas.microsoft.com/office/drawing/2010/main" val="0"/>
              </a:ext>
            </a:extLst>
          </a:blip>
          <a:srcRect l="21948" t="11150" r="24385" b="-350"/>
          <a:stretch/>
        </p:blipFill>
        <p:spPr>
          <a:xfrm>
            <a:off x="395626" y="1807769"/>
            <a:ext cx="5557919" cy="3637472"/>
          </a:xfrm>
          <a:prstGeom prst="rect">
            <a:avLst/>
          </a:prstGeom>
        </p:spPr>
      </p:pic>
      <p:pic>
        <p:nvPicPr>
          <p:cNvPr id="10" name="Resim 9">
            <a:extLst>
              <a:ext uri="{FF2B5EF4-FFF2-40B4-BE49-F238E27FC236}">
                <a16:creationId xmlns:a16="http://schemas.microsoft.com/office/drawing/2014/main" id="{1DEAB16D-609B-42C3-BCF8-D06E6163CBC8}"/>
              </a:ext>
            </a:extLst>
          </p:cNvPr>
          <p:cNvPicPr>
            <a:picLocks noChangeAspect="1"/>
          </p:cNvPicPr>
          <p:nvPr/>
        </p:nvPicPr>
        <p:blipFill rotWithShape="1">
          <a:blip r:embed="rId3">
            <a:extLst>
              <a:ext uri="{28A0092B-C50C-407E-A947-70E740481C1C}">
                <a14:useLocalDpi xmlns:a14="http://schemas.microsoft.com/office/drawing/2010/main" val="0"/>
              </a:ext>
            </a:extLst>
          </a:blip>
          <a:srcRect l="23282" t="10392" r="22456" b="18"/>
          <a:stretch/>
        </p:blipFill>
        <p:spPr>
          <a:xfrm>
            <a:off x="6238457" y="1807769"/>
            <a:ext cx="5468578" cy="3637472"/>
          </a:xfrm>
          <a:prstGeom prst="rect">
            <a:avLst/>
          </a:prstGeom>
        </p:spPr>
      </p:pic>
    </p:spTree>
    <p:extLst>
      <p:ext uri="{BB962C8B-B14F-4D97-AF65-F5344CB8AC3E}">
        <p14:creationId xmlns:p14="http://schemas.microsoft.com/office/powerpoint/2010/main" val="1812009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11763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174" rtl="0" eaLnBrk="1" fontAlgn="auto" latinLnBrk="0" hangingPunct="1">
              <a:lnSpc>
                <a:spcPct val="100000"/>
              </a:lnSpc>
              <a:spcBef>
                <a:spcPts val="0"/>
              </a:spcBef>
              <a:spcAft>
                <a:spcPts val="0"/>
              </a:spcAft>
              <a:buClrTx/>
              <a:buSzTx/>
              <a:buFont typeface="+mj-lt"/>
              <a:buAutoNum type="arabicPeriod"/>
              <a:tabLst/>
              <a:defRPr/>
            </a:pPr>
            <a:endParaRPr kumimoji="0" lang="tr-TR" sz="24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a:ln>
                  <a:noFill/>
                </a:ln>
                <a:solidFill>
                  <a:prstClr val="white"/>
                </a:solidFill>
                <a:effectLst/>
                <a:uLnTx/>
                <a:uFillTx/>
                <a:latin typeface="Trebuchet MS" panose="020B0603020202020204" pitchFamily="34" charset="0"/>
                <a:ea typeface="+mn-ea"/>
                <a:cs typeface="+mn-cs"/>
              </a:rPr>
              <a:t>GERİ KAZANIMLAR</a:t>
            </a:r>
          </a:p>
        </p:txBody>
      </p:sp>
      <p:sp>
        <p:nvSpPr>
          <p:cNvPr id="3" name="Metin kutusu 2"/>
          <p:cNvSpPr txBox="1"/>
          <p:nvPr/>
        </p:nvSpPr>
        <p:spPr>
          <a:xfrm>
            <a:off x="4789695" y="3845126"/>
            <a:ext cx="1054246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Resim 17">
            <a:extLst>
              <a:ext uri="{FF2B5EF4-FFF2-40B4-BE49-F238E27FC236}">
                <a16:creationId xmlns:a16="http://schemas.microsoft.com/office/drawing/2014/main" id="{3D7E20B9-129D-4EC8-B0EC-EE28AA18591C}"/>
              </a:ext>
            </a:extLst>
          </p:cNvPr>
          <p:cNvPicPr>
            <a:picLocks noChangeAspect="1"/>
          </p:cNvPicPr>
          <p:nvPr/>
        </p:nvPicPr>
        <p:blipFill rotWithShape="1">
          <a:blip r:embed="rId2">
            <a:extLst>
              <a:ext uri="{28A0092B-C50C-407E-A947-70E740481C1C}">
                <a14:useLocalDpi xmlns:a14="http://schemas.microsoft.com/office/drawing/2010/main" val="0"/>
              </a:ext>
            </a:extLst>
          </a:blip>
          <a:srcRect l="21925" t="12747" r="22836" b="-209"/>
          <a:stretch/>
        </p:blipFill>
        <p:spPr>
          <a:xfrm>
            <a:off x="460394" y="1853752"/>
            <a:ext cx="5749128" cy="3603600"/>
          </a:xfrm>
          <a:prstGeom prst="rect">
            <a:avLst/>
          </a:prstGeom>
        </p:spPr>
      </p:pic>
      <p:pic>
        <p:nvPicPr>
          <p:cNvPr id="10" name="Resim 9">
            <a:extLst>
              <a:ext uri="{FF2B5EF4-FFF2-40B4-BE49-F238E27FC236}">
                <a16:creationId xmlns:a16="http://schemas.microsoft.com/office/drawing/2014/main" id="{0FC9A47D-0040-4588-BDE9-0A82374CE95F}"/>
              </a:ext>
            </a:extLst>
          </p:cNvPr>
          <p:cNvPicPr>
            <a:picLocks noChangeAspect="1"/>
          </p:cNvPicPr>
          <p:nvPr/>
        </p:nvPicPr>
        <p:blipFill rotWithShape="1">
          <a:blip r:embed="rId3">
            <a:extLst>
              <a:ext uri="{28A0092B-C50C-407E-A947-70E740481C1C}">
                <a14:useLocalDpi xmlns:a14="http://schemas.microsoft.com/office/drawing/2010/main" val="0"/>
              </a:ext>
            </a:extLst>
          </a:blip>
          <a:srcRect l="25434" t="11824" r="25588"/>
          <a:stretch/>
        </p:blipFill>
        <p:spPr>
          <a:xfrm>
            <a:off x="6506086" y="1853752"/>
            <a:ext cx="5109062" cy="3603600"/>
          </a:xfrm>
          <a:prstGeom prst="rect">
            <a:avLst/>
          </a:prstGeom>
        </p:spPr>
      </p:pic>
    </p:spTree>
    <p:extLst>
      <p:ext uri="{BB962C8B-B14F-4D97-AF65-F5344CB8AC3E}">
        <p14:creationId xmlns:p14="http://schemas.microsoft.com/office/powerpoint/2010/main" val="4140169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44950"/>
            <a:ext cx="11864340" cy="645049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8"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TEDARİK ZİNCİRİMİZ</a:t>
            </a:r>
          </a:p>
        </p:txBody>
      </p:sp>
      <p:sp>
        <p:nvSpPr>
          <p:cNvPr id="3" name="Metin kutusu 2"/>
          <p:cNvSpPr txBox="1"/>
          <p:nvPr/>
        </p:nvSpPr>
        <p:spPr>
          <a:xfrm>
            <a:off x="299709" y="1059592"/>
            <a:ext cx="11510345" cy="400110"/>
          </a:xfrm>
          <a:prstGeom prst="rect">
            <a:avLst/>
          </a:prstGeom>
          <a:noFill/>
        </p:spPr>
        <p:txBody>
          <a:bodyPr wrap="square" rtlCol="0">
            <a:spAutoFit/>
          </a:bodyPr>
          <a:lstStyle/>
          <a:p>
            <a:pPr algn="ctr"/>
            <a:r>
              <a:rPr lang="tr-TR" sz="2000">
                <a:solidFill>
                  <a:prstClr val="black"/>
                </a:solidFill>
              </a:rPr>
              <a:t>Yerel ticari kalkınmayı destekliyor, tedarik ağımızı bölgesel olarak büyütüyoruz.</a:t>
            </a:r>
          </a:p>
        </p:txBody>
      </p:sp>
      <p:graphicFrame>
        <p:nvGraphicFramePr>
          <p:cNvPr id="12" name="Grafik 11">
            <a:extLst>
              <a:ext uri="{FF2B5EF4-FFF2-40B4-BE49-F238E27FC236}">
                <a16:creationId xmlns:a16="http://schemas.microsoft.com/office/drawing/2014/main" id="{0300E5FA-352F-4AFC-A9B8-B283D7CF59CC}"/>
              </a:ext>
            </a:extLst>
          </p:cNvPr>
          <p:cNvGraphicFramePr>
            <a:graphicFrameLocks/>
          </p:cNvGraphicFramePr>
          <p:nvPr>
            <p:extLst>
              <p:ext uri="{D42A27DB-BD31-4B8C-83A1-F6EECF244321}">
                <p14:modId xmlns:p14="http://schemas.microsoft.com/office/powerpoint/2010/main" val="2874040460"/>
              </p:ext>
            </p:extLst>
          </p:nvPr>
        </p:nvGraphicFramePr>
        <p:xfrm>
          <a:off x="747423" y="1762405"/>
          <a:ext cx="10980751" cy="39068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58293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4861C26-34B0-477A-9DF6-AEC12920A09E}"/>
              </a:ext>
            </a:extLst>
          </p:cNvPr>
          <p:cNvPicPr>
            <a:picLocks noChangeAspect="1"/>
          </p:cNvPicPr>
          <p:nvPr/>
        </p:nvPicPr>
        <p:blipFill>
          <a:blip r:embed="rId2"/>
          <a:stretch>
            <a:fillRect/>
          </a:stretch>
        </p:blipFill>
        <p:spPr>
          <a:xfrm>
            <a:off x="161180" y="227859"/>
            <a:ext cx="11863844" cy="6450127"/>
          </a:xfrm>
          <a:prstGeom prst="rect">
            <a:avLst/>
          </a:prstGeom>
        </p:spPr>
      </p:pic>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2399" y="29898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SOSYAL SORUMLULUKLARIMIZ</a:t>
            </a:r>
          </a:p>
        </p:txBody>
      </p:sp>
      <p:pic>
        <p:nvPicPr>
          <p:cNvPr id="2" name="Resim 1">
            <a:extLst>
              <a:ext uri="{FF2B5EF4-FFF2-40B4-BE49-F238E27FC236}">
                <a16:creationId xmlns:a16="http://schemas.microsoft.com/office/drawing/2014/main" id="{FC433E3F-4854-4EAB-987E-A880CCF3F91D}"/>
              </a:ext>
            </a:extLst>
          </p:cNvPr>
          <p:cNvPicPr>
            <a:picLocks noChangeAspect="1"/>
          </p:cNvPicPr>
          <p:nvPr/>
        </p:nvPicPr>
        <p:blipFill>
          <a:blip r:embed="rId3"/>
          <a:stretch>
            <a:fillRect/>
          </a:stretch>
        </p:blipFill>
        <p:spPr>
          <a:xfrm>
            <a:off x="2169563" y="1076997"/>
            <a:ext cx="7842192" cy="5597301"/>
          </a:xfrm>
          <a:prstGeom prst="rect">
            <a:avLst/>
          </a:prstGeom>
        </p:spPr>
      </p:pic>
    </p:spTree>
    <p:extLst>
      <p:ext uri="{BB962C8B-B14F-4D97-AF65-F5344CB8AC3E}">
        <p14:creationId xmlns:p14="http://schemas.microsoft.com/office/powerpoint/2010/main" val="397515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4861C26-34B0-477A-9DF6-AEC12920A09E}"/>
              </a:ext>
            </a:extLst>
          </p:cNvPr>
          <p:cNvPicPr>
            <a:picLocks noChangeAspect="1"/>
          </p:cNvPicPr>
          <p:nvPr/>
        </p:nvPicPr>
        <p:blipFill>
          <a:blip r:embed="rId2"/>
          <a:stretch>
            <a:fillRect/>
          </a:stretch>
        </p:blipFill>
        <p:spPr>
          <a:xfrm>
            <a:off x="161180" y="227859"/>
            <a:ext cx="11863844" cy="6450127"/>
          </a:xfrm>
          <a:prstGeom prst="rect">
            <a:avLst/>
          </a:prstGeom>
        </p:spPr>
      </p:pic>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2399" y="29898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SOSYAL SORUMLULUKLARIMIZ</a:t>
            </a:r>
          </a:p>
        </p:txBody>
      </p:sp>
      <p:pic>
        <p:nvPicPr>
          <p:cNvPr id="5" name="Resim 4">
            <a:extLst>
              <a:ext uri="{FF2B5EF4-FFF2-40B4-BE49-F238E27FC236}">
                <a16:creationId xmlns:a16="http://schemas.microsoft.com/office/drawing/2014/main" id="{D8C86CC4-A5D9-43DF-B372-D00009AE60E8}"/>
              </a:ext>
            </a:extLst>
          </p:cNvPr>
          <p:cNvPicPr>
            <a:picLocks noChangeAspect="1"/>
          </p:cNvPicPr>
          <p:nvPr/>
        </p:nvPicPr>
        <p:blipFill>
          <a:blip r:embed="rId3"/>
          <a:stretch>
            <a:fillRect/>
          </a:stretch>
        </p:blipFill>
        <p:spPr>
          <a:xfrm>
            <a:off x="1744109" y="1093928"/>
            <a:ext cx="8843900" cy="5584057"/>
          </a:xfrm>
          <a:prstGeom prst="rect">
            <a:avLst/>
          </a:prstGeom>
        </p:spPr>
      </p:pic>
    </p:spTree>
    <p:extLst>
      <p:ext uri="{BB962C8B-B14F-4D97-AF65-F5344CB8AC3E}">
        <p14:creationId xmlns:p14="http://schemas.microsoft.com/office/powerpoint/2010/main" val="1448223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4861C26-34B0-477A-9DF6-AEC12920A09E}"/>
              </a:ext>
            </a:extLst>
          </p:cNvPr>
          <p:cNvPicPr>
            <a:picLocks noChangeAspect="1"/>
          </p:cNvPicPr>
          <p:nvPr/>
        </p:nvPicPr>
        <p:blipFill>
          <a:blip r:embed="rId2"/>
          <a:stretch>
            <a:fillRect/>
          </a:stretch>
        </p:blipFill>
        <p:spPr>
          <a:xfrm>
            <a:off x="161180" y="227859"/>
            <a:ext cx="11863844" cy="6450127"/>
          </a:xfrm>
          <a:prstGeom prst="rect">
            <a:avLst/>
          </a:prstGeom>
        </p:spPr>
      </p:pic>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2399" y="29898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SOSYAL SORUMLULUKLARIMIZ</a:t>
            </a:r>
          </a:p>
        </p:txBody>
      </p:sp>
      <p:pic>
        <p:nvPicPr>
          <p:cNvPr id="2" name="Resim 1">
            <a:extLst>
              <a:ext uri="{FF2B5EF4-FFF2-40B4-BE49-F238E27FC236}">
                <a16:creationId xmlns:a16="http://schemas.microsoft.com/office/drawing/2014/main" id="{ECC2BA0F-6002-44F4-B837-820AD7B24DB6}"/>
              </a:ext>
            </a:extLst>
          </p:cNvPr>
          <p:cNvPicPr>
            <a:picLocks noChangeAspect="1"/>
          </p:cNvPicPr>
          <p:nvPr/>
        </p:nvPicPr>
        <p:blipFill>
          <a:blip r:embed="rId3"/>
          <a:stretch>
            <a:fillRect/>
          </a:stretch>
        </p:blipFill>
        <p:spPr>
          <a:xfrm>
            <a:off x="1686187" y="1041211"/>
            <a:ext cx="8867163" cy="5650862"/>
          </a:xfrm>
          <a:prstGeom prst="rect">
            <a:avLst/>
          </a:prstGeom>
        </p:spPr>
      </p:pic>
    </p:spTree>
    <p:extLst>
      <p:ext uri="{BB962C8B-B14F-4D97-AF65-F5344CB8AC3E}">
        <p14:creationId xmlns:p14="http://schemas.microsoft.com/office/powerpoint/2010/main" val="2955790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7" y="27552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İÇİNDEKİLER</a:t>
            </a:r>
          </a:p>
        </p:txBody>
      </p:sp>
      <p:sp>
        <p:nvSpPr>
          <p:cNvPr id="2" name="Metin kutusu 1">
            <a:extLst>
              <a:ext uri="{FF2B5EF4-FFF2-40B4-BE49-F238E27FC236}">
                <a16:creationId xmlns:a16="http://schemas.microsoft.com/office/drawing/2014/main" id="{2108C818-2B15-4B68-A001-64DC40EF8644}"/>
              </a:ext>
            </a:extLst>
          </p:cNvPr>
          <p:cNvSpPr txBox="1"/>
          <p:nvPr/>
        </p:nvSpPr>
        <p:spPr>
          <a:xfrm>
            <a:off x="752537" y="1359545"/>
            <a:ext cx="11098635" cy="4893647"/>
          </a:xfrm>
          <a:prstGeom prst="rect">
            <a:avLst/>
          </a:prstGeom>
          <a:noFill/>
        </p:spPr>
        <p:txBody>
          <a:bodyPr wrap="square" rtlCol="0">
            <a:spAutoFit/>
          </a:bodyPr>
          <a:lstStyle/>
          <a:p>
            <a:pPr lvl="0" defTabSz="914174"/>
            <a:r>
              <a:rPr lang="tr-TR" sz="2400">
                <a:solidFill>
                  <a:prstClr val="black"/>
                </a:solidFill>
              </a:rPr>
              <a:t>Çalışma Hayatımız </a:t>
            </a:r>
          </a:p>
          <a:p>
            <a:pPr lvl="0" defTabSz="914174"/>
            <a:r>
              <a:rPr lang="tr-TR" sz="2400">
                <a:solidFill>
                  <a:prstClr val="black"/>
                </a:solidFill>
              </a:rPr>
              <a:t>Çevre Üzerindeki Etkilerimiz</a:t>
            </a:r>
          </a:p>
          <a:p>
            <a:pPr marL="342900" lvl="0" indent="-342900" defTabSz="914174">
              <a:buFont typeface="Arial" panose="020B0604020202020204" pitchFamily="34" charset="0"/>
              <a:buChar char="•"/>
            </a:pPr>
            <a:r>
              <a:rPr lang="tr-TR" sz="2400">
                <a:solidFill>
                  <a:prstClr val="black"/>
                </a:solidFill>
              </a:rPr>
              <a:t>Kişi Başı Enerji Tüketimi</a:t>
            </a:r>
          </a:p>
          <a:p>
            <a:pPr marL="342900" lvl="0" indent="-342900" defTabSz="914174">
              <a:buFont typeface="Arial" panose="020B0604020202020204" pitchFamily="34" charset="0"/>
              <a:buChar char="•"/>
            </a:pPr>
            <a:r>
              <a:rPr lang="tr-TR" sz="2400">
                <a:solidFill>
                  <a:prstClr val="black"/>
                </a:solidFill>
              </a:rPr>
              <a:t>Kişi Başı Kat Hizmetleri Kimyasal Tüketimi</a:t>
            </a:r>
          </a:p>
          <a:p>
            <a:pPr marL="342900" lvl="0" indent="-342900" defTabSz="914174">
              <a:buFont typeface="Arial" panose="020B0604020202020204" pitchFamily="34" charset="0"/>
              <a:buChar char="•"/>
            </a:pPr>
            <a:r>
              <a:rPr lang="tr-TR" sz="2400">
                <a:solidFill>
                  <a:prstClr val="black"/>
                </a:solidFill>
              </a:rPr>
              <a:t>Kişi Başı Diğer Kimyasal Tüketimi</a:t>
            </a:r>
          </a:p>
          <a:p>
            <a:pPr marL="342900" indent="-342900" defTabSz="914174">
              <a:buFont typeface="Arial" panose="020B0604020202020204" pitchFamily="34" charset="0"/>
              <a:buChar char="•"/>
            </a:pPr>
            <a:r>
              <a:rPr lang="tr-TR" sz="2400">
                <a:solidFill>
                  <a:prstClr val="black"/>
                </a:solidFill>
              </a:rPr>
              <a:t>Kişi Başı Yakıt Tüketimi</a:t>
            </a:r>
          </a:p>
          <a:p>
            <a:pPr marL="342900" indent="-342900" defTabSz="914174">
              <a:buFont typeface="Arial" panose="020B0604020202020204" pitchFamily="34" charset="0"/>
              <a:buChar char="•"/>
            </a:pPr>
            <a:r>
              <a:rPr lang="tr-TR" sz="2400">
                <a:solidFill>
                  <a:prstClr val="black"/>
                </a:solidFill>
              </a:rPr>
              <a:t>Kişi Başı Ambalaj Atığı Üretimi</a:t>
            </a:r>
          </a:p>
          <a:p>
            <a:pPr marL="342900" indent="-342900" defTabSz="914174">
              <a:buFont typeface="Arial" panose="020B0604020202020204" pitchFamily="34" charset="0"/>
              <a:buChar char="•"/>
            </a:pPr>
            <a:r>
              <a:rPr lang="tr-TR" sz="2400">
                <a:solidFill>
                  <a:prstClr val="black"/>
                </a:solidFill>
              </a:rPr>
              <a:t>Kişi Başı Tehlikeli Atık Üretimi</a:t>
            </a:r>
          </a:p>
          <a:p>
            <a:pPr marL="342900" indent="-342900" defTabSz="914174">
              <a:buFont typeface="Arial" panose="020B0604020202020204" pitchFamily="34" charset="0"/>
              <a:buChar char="•"/>
            </a:pPr>
            <a:r>
              <a:rPr lang="tr-TR" sz="2400">
                <a:solidFill>
                  <a:prstClr val="black"/>
                </a:solidFill>
              </a:rPr>
              <a:t>Geri Kazanımlar</a:t>
            </a:r>
          </a:p>
          <a:p>
            <a:pPr defTabSz="914174"/>
            <a:r>
              <a:rPr lang="tr-TR" sz="2400">
                <a:solidFill>
                  <a:prstClr val="black"/>
                </a:solidFill>
              </a:rPr>
              <a:t>Tedarik Zincirimiz</a:t>
            </a:r>
          </a:p>
          <a:p>
            <a:pPr defTabSz="914174"/>
            <a:r>
              <a:rPr lang="tr-TR" sz="2400">
                <a:solidFill>
                  <a:prstClr val="black"/>
                </a:solidFill>
              </a:rPr>
              <a:t>Kültürel Faaliyetlerimiz</a:t>
            </a:r>
          </a:p>
          <a:p>
            <a:pPr defTabSz="914174"/>
            <a:r>
              <a:rPr lang="tr-TR" sz="2400">
                <a:solidFill>
                  <a:prstClr val="black"/>
                </a:solidFill>
              </a:rPr>
              <a:t>Sosyal Sorumluluk Projelerimiz</a:t>
            </a:r>
          </a:p>
          <a:p>
            <a:pPr defTabSz="914174"/>
            <a:r>
              <a:rPr lang="tr-TR" sz="2400">
                <a:solidFill>
                  <a:prstClr val="black"/>
                </a:solidFill>
              </a:rPr>
              <a:t>Sürdürülebilirlik Uygulamalarımız</a:t>
            </a:r>
          </a:p>
        </p:txBody>
      </p:sp>
    </p:spTree>
    <p:extLst>
      <p:ext uri="{BB962C8B-B14F-4D97-AF65-F5344CB8AC3E}">
        <p14:creationId xmlns:p14="http://schemas.microsoft.com/office/powerpoint/2010/main" val="2858260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4861C26-34B0-477A-9DF6-AEC12920A09E}"/>
              </a:ext>
            </a:extLst>
          </p:cNvPr>
          <p:cNvPicPr>
            <a:picLocks noChangeAspect="1"/>
          </p:cNvPicPr>
          <p:nvPr/>
        </p:nvPicPr>
        <p:blipFill>
          <a:blip r:embed="rId2"/>
          <a:stretch>
            <a:fillRect/>
          </a:stretch>
        </p:blipFill>
        <p:spPr>
          <a:xfrm>
            <a:off x="161180" y="227859"/>
            <a:ext cx="11863844" cy="6450127"/>
          </a:xfrm>
          <a:prstGeom prst="rect">
            <a:avLst/>
          </a:prstGeom>
        </p:spPr>
      </p:pic>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2399" y="29898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SOSYAL SORUMLULUKLARIMIZ</a:t>
            </a:r>
          </a:p>
        </p:txBody>
      </p:sp>
      <p:pic>
        <p:nvPicPr>
          <p:cNvPr id="3" name="Resim 2">
            <a:extLst>
              <a:ext uri="{FF2B5EF4-FFF2-40B4-BE49-F238E27FC236}">
                <a16:creationId xmlns:a16="http://schemas.microsoft.com/office/drawing/2014/main" id="{041B0268-5559-477A-9DAB-42680D5088FB}"/>
              </a:ext>
            </a:extLst>
          </p:cNvPr>
          <p:cNvPicPr>
            <a:picLocks noChangeAspect="1"/>
          </p:cNvPicPr>
          <p:nvPr/>
        </p:nvPicPr>
        <p:blipFill>
          <a:blip r:embed="rId3"/>
          <a:stretch>
            <a:fillRect/>
          </a:stretch>
        </p:blipFill>
        <p:spPr>
          <a:xfrm>
            <a:off x="1417740" y="1068645"/>
            <a:ext cx="8883942" cy="5609340"/>
          </a:xfrm>
          <a:prstGeom prst="rect">
            <a:avLst/>
          </a:prstGeom>
        </p:spPr>
      </p:pic>
    </p:spTree>
    <p:extLst>
      <p:ext uri="{BB962C8B-B14F-4D97-AF65-F5344CB8AC3E}">
        <p14:creationId xmlns:p14="http://schemas.microsoft.com/office/powerpoint/2010/main" val="1021119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8"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SÜRDÜRÜLEBİLİRLİK UYGULAMALARIMIZ</a:t>
            </a:r>
          </a:p>
        </p:txBody>
      </p:sp>
      <p:graphicFrame>
        <p:nvGraphicFramePr>
          <p:cNvPr id="2" name="Tablo 3">
            <a:extLst>
              <a:ext uri="{FF2B5EF4-FFF2-40B4-BE49-F238E27FC236}">
                <a16:creationId xmlns:a16="http://schemas.microsoft.com/office/drawing/2014/main" id="{54DDECD6-AE39-4668-9061-D5C499C6D13D}"/>
              </a:ext>
            </a:extLst>
          </p:cNvPr>
          <p:cNvGraphicFramePr>
            <a:graphicFrameLocks noGrp="1"/>
          </p:cNvGraphicFramePr>
          <p:nvPr>
            <p:extLst>
              <p:ext uri="{D42A27DB-BD31-4B8C-83A1-F6EECF244321}">
                <p14:modId xmlns:p14="http://schemas.microsoft.com/office/powerpoint/2010/main" val="4183118733"/>
              </p:ext>
            </p:extLst>
          </p:nvPr>
        </p:nvGraphicFramePr>
        <p:xfrm>
          <a:off x="388777" y="992689"/>
          <a:ext cx="11414445" cy="5719091"/>
        </p:xfrm>
        <a:graphic>
          <a:graphicData uri="http://schemas.openxmlformats.org/drawingml/2006/table">
            <a:tbl>
              <a:tblPr firstRow="1" bandRow="1">
                <a:tableStyleId>{8799B23B-EC83-4686-B30A-512413B5E67A}</a:tableStyleId>
              </a:tblPr>
              <a:tblGrid>
                <a:gridCol w="11414445">
                  <a:extLst>
                    <a:ext uri="{9D8B030D-6E8A-4147-A177-3AD203B41FA5}">
                      <a16:colId xmlns:a16="http://schemas.microsoft.com/office/drawing/2014/main" val="371307786"/>
                    </a:ext>
                  </a:extLst>
                </a:gridCol>
              </a:tblGrid>
              <a:tr h="295484">
                <a:tc>
                  <a:txBody>
                    <a:bodyPr/>
                    <a:lstStyle/>
                    <a:p>
                      <a:pPr algn="ctr"/>
                      <a:r>
                        <a:rPr lang="tr-TR" sz="2000"/>
                        <a:t>TEKNİK SERVİS</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06595304"/>
                  </a:ext>
                </a:extLst>
              </a:tr>
              <a:tr h="688744">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tr-TR" sz="2000" b="0" u="none" strike="noStrike">
                          <a:solidFill>
                            <a:srgbClr val="000000"/>
                          </a:solidFill>
                          <a:effectLst/>
                        </a:rPr>
                        <a:t>Dozajlama makinesinde </a:t>
                      </a:r>
                      <a:r>
                        <a:rPr lang="tr-TR" sz="2000" b="0" u="none" strike="noStrike" err="1">
                          <a:solidFill>
                            <a:srgbClr val="000000"/>
                          </a:solidFill>
                          <a:effectLst/>
                        </a:rPr>
                        <a:t>hipokloröz</a:t>
                      </a:r>
                      <a:r>
                        <a:rPr lang="tr-TR" sz="2000" b="0" u="none" strike="noStrike">
                          <a:solidFill>
                            <a:srgbClr val="000000"/>
                          </a:solidFill>
                          <a:effectLst/>
                        </a:rPr>
                        <a:t> üretilerek (su ve klor kullanılarak dezenfektan üretilip) kimyasal tüketimi ve plastik atık üretimi azaltılmıştır.(2021)</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50640204"/>
                  </a:ext>
                </a:extLst>
              </a:tr>
              <a:tr h="465213">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Çift terim tarife kullanılarak tasarruf sağlanmaktır. </a:t>
                      </a:r>
                      <a:endParaRPr lang="tr-TR" sz="2000" b="0" i="0" u="none" strike="noStrike">
                        <a:solidFill>
                          <a:srgbClr val="000000"/>
                        </a:solidFill>
                        <a:effectLst/>
                        <a:latin typeface="Calibri" panose="020F0502020204030204" pitchFamily="34" charset="0"/>
                      </a:endParaRP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5015019"/>
                  </a:ext>
                </a:extLst>
              </a:tr>
              <a:tr h="465213">
                <a:tc>
                  <a:txBody>
                    <a:bodyPr/>
                    <a:lstStyle/>
                    <a:p>
                      <a:pPr marL="342900" indent="-342900" algn="l" fontAlgn="t">
                        <a:buFont typeface="Wingdings" panose="05000000000000000000" pitchFamily="2" charset="2"/>
                        <a:buChar char="ü"/>
                      </a:pPr>
                      <a:r>
                        <a:rPr lang="tr-TR" sz="2000" b="0" u="none" strike="noStrike">
                          <a:solidFill>
                            <a:srgbClr val="000000"/>
                          </a:solidFill>
                          <a:effectLst/>
                        </a:rPr>
                        <a:t>Güneş enerjisinden faydalanılmak üzere güneş panelleri bulunmakta ve sıcak su sağlamaktadır. </a:t>
                      </a:r>
                      <a:endParaRPr lang="tr-TR" sz="2000" b="0" i="0" u="none" strike="noStrike">
                        <a:solidFill>
                          <a:srgbClr val="000000"/>
                        </a:solidFill>
                        <a:effectLst/>
                        <a:latin typeface="Calibri" panose="020F0502020204030204" pitchFamily="34" charset="0"/>
                      </a:endParaRPr>
                    </a:p>
                  </a:txBody>
                  <a:tcPr marL="9213" marR="9213" marT="9213" marB="44224">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414261"/>
                  </a:ext>
                </a:extLst>
              </a:tr>
              <a:tr h="465213">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Güneş panellerine izolasyon ve saç kaplama yapılmıştır. (2020)</a:t>
                      </a:r>
                      <a:endParaRPr lang="tr-TR" sz="2000" b="0" i="0" u="none" strike="noStrike">
                        <a:solidFill>
                          <a:srgbClr val="000000"/>
                        </a:solidFill>
                        <a:effectLst/>
                        <a:latin typeface="Calibri" panose="020F0502020204030204" pitchFamily="34" charset="0"/>
                      </a:endParaRP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667315"/>
                  </a:ext>
                </a:extLst>
              </a:tr>
              <a:tr h="465213">
                <a:tc>
                  <a:txBody>
                    <a:bodyPr/>
                    <a:lstStyle/>
                    <a:p>
                      <a:pPr marL="342900" indent="-342900" algn="l" fontAlgn="t">
                        <a:buFont typeface="Wingdings" panose="05000000000000000000" pitchFamily="2" charset="2"/>
                        <a:buChar char="ü"/>
                      </a:pPr>
                      <a:r>
                        <a:rPr lang="tr-TR" sz="2000" b="0" u="none" strike="noStrike">
                          <a:solidFill>
                            <a:srgbClr val="000000"/>
                          </a:solidFill>
                          <a:effectLst/>
                        </a:rPr>
                        <a:t>Restaurantlar, </a:t>
                      </a:r>
                      <a:r>
                        <a:rPr lang="tr-TR" sz="2000" b="0" u="none" strike="noStrike" err="1">
                          <a:solidFill>
                            <a:srgbClr val="000000"/>
                          </a:solidFill>
                          <a:effectLst/>
                        </a:rPr>
                        <a:t>lobby</a:t>
                      </a:r>
                      <a:r>
                        <a:rPr lang="tr-TR" sz="2000" b="0" u="none" strike="noStrike">
                          <a:solidFill>
                            <a:srgbClr val="000000"/>
                          </a:solidFill>
                          <a:effectLst/>
                        </a:rPr>
                        <a:t>, mini kulüp ve blok teraslarında çatı izolasyonu yapılarak enerji kaybı azaltılmıştır.</a:t>
                      </a:r>
                      <a:endParaRPr lang="tr-TR" sz="2000" b="0" i="0" u="none" strike="noStrike">
                        <a:solidFill>
                          <a:srgbClr val="000000"/>
                        </a:solidFill>
                        <a:effectLst/>
                        <a:latin typeface="Calibri" panose="020F0502020204030204" pitchFamily="34" charset="0"/>
                      </a:endParaRPr>
                    </a:p>
                  </a:txBody>
                  <a:tcPr marL="9213" marR="9213" marT="9213" marB="44224">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3979130"/>
                  </a:ext>
                </a:extLst>
              </a:tr>
              <a:tr h="465213">
                <a:tc>
                  <a:txBody>
                    <a:bodyPr/>
                    <a:lstStyle/>
                    <a:p>
                      <a:pPr marL="342900" indent="-342900" algn="l" fontAlgn="t">
                        <a:buFont typeface="Wingdings" panose="05000000000000000000" pitchFamily="2" charset="2"/>
                        <a:buChar char="ü"/>
                      </a:pPr>
                      <a:r>
                        <a:rPr lang="tr-TR" sz="2000" b="0" u="none" strike="noStrike">
                          <a:solidFill>
                            <a:srgbClr val="000000"/>
                          </a:solidFill>
                          <a:effectLst/>
                        </a:rPr>
                        <a:t>Misafir odalarının pencere ve balkon kapısı lastikleri değiştirilerek ısı kaçakları azaltılmıştır. (2020-2021)</a:t>
                      </a:r>
                      <a:endParaRPr lang="tr-TR" sz="2000" b="0" i="0" u="none" strike="noStrike">
                        <a:solidFill>
                          <a:srgbClr val="000000"/>
                        </a:solidFill>
                        <a:effectLst/>
                        <a:latin typeface="Calibri" panose="020F0502020204030204" pitchFamily="34" charset="0"/>
                      </a:endParaRPr>
                    </a:p>
                  </a:txBody>
                  <a:tcPr marL="9213" marR="9213" marT="9213" marB="44224">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6879261"/>
                  </a:ext>
                </a:extLst>
              </a:tr>
              <a:tr h="457805">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Misafir odalarında balkon kapılarında </a:t>
                      </a:r>
                      <a:r>
                        <a:rPr lang="tr-TR" sz="2000" b="0" u="none" strike="noStrike" err="1">
                          <a:solidFill>
                            <a:srgbClr val="000000"/>
                          </a:solidFill>
                          <a:effectLst/>
                        </a:rPr>
                        <a:t>switch</a:t>
                      </a:r>
                      <a:r>
                        <a:rPr lang="tr-TR" sz="2000" b="0" u="none" strike="noStrike">
                          <a:solidFill>
                            <a:srgbClr val="000000"/>
                          </a:solidFill>
                          <a:effectLst/>
                        </a:rPr>
                        <a:t> kullanılarak, ortalama %33 enerji tasarrufu sağlanır.(2013)</a:t>
                      </a:r>
                      <a:endParaRPr lang="tr-TR" sz="2000" b="0" i="0" u="none" strike="noStrike">
                        <a:solidFill>
                          <a:srgbClr val="000000"/>
                        </a:solidFill>
                        <a:effectLst/>
                        <a:latin typeface="Calibri" panose="020F0502020204030204" pitchFamily="34" charset="0"/>
                      </a:endParaRP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2799452"/>
                  </a:ext>
                </a:extLst>
              </a:tr>
              <a:tr h="465213">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Misafir odalarında enerji kart sistemi kullanılarak, enerji tasarrufu sağlanmaktadır.(2013)</a:t>
                      </a:r>
                      <a:endParaRPr lang="tr-TR" sz="2000" b="0" i="0" u="none" strike="noStrike">
                        <a:solidFill>
                          <a:srgbClr val="000000"/>
                        </a:solidFill>
                        <a:effectLst/>
                        <a:latin typeface="Calibri" panose="020F0502020204030204" pitchFamily="34" charset="0"/>
                      </a:endParaRP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9550712"/>
                  </a:ext>
                </a:extLst>
              </a:tr>
              <a:tr h="457576">
                <a:tc>
                  <a:txBody>
                    <a:bodyPr/>
                    <a:lstStyle/>
                    <a:p>
                      <a:pPr marL="342900" marR="0" lvl="0" indent="-34290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lang="tr-TR" sz="2000" b="0" i="0" u="none" strike="noStrike">
                          <a:solidFill>
                            <a:srgbClr val="000000"/>
                          </a:solidFill>
                          <a:effectLst/>
                          <a:latin typeface="+mn-lt"/>
                        </a:rPr>
                        <a:t>Trafo ve </a:t>
                      </a:r>
                      <a:r>
                        <a:rPr lang="tr-TR" sz="2000" b="0" i="0" u="none" strike="noStrike" err="1">
                          <a:solidFill>
                            <a:srgbClr val="000000"/>
                          </a:solidFill>
                          <a:effectLst/>
                          <a:latin typeface="+mn-lt"/>
                        </a:rPr>
                        <a:t>jenaratör</a:t>
                      </a:r>
                      <a:r>
                        <a:rPr lang="tr-TR" sz="2000" b="0" i="0" u="none" strike="noStrike">
                          <a:solidFill>
                            <a:srgbClr val="000000"/>
                          </a:solidFill>
                          <a:effectLst/>
                          <a:latin typeface="+mn-lt"/>
                        </a:rPr>
                        <a:t> yüke göre eş yaşlanma prensibi ile çalışmakta olup %40 yakıt tasarrufu sağlanmaktadır.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8953301"/>
                  </a:ext>
                </a:extLst>
              </a:tr>
              <a:tr h="457576">
                <a:tc>
                  <a:txBody>
                    <a:bodyPr/>
                    <a:lstStyle/>
                    <a:p>
                      <a:pPr marL="342900" marR="0" lvl="0" indent="-34290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lang="tr-TR" sz="2000" b="0" i="0" u="none" strike="noStrike">
                          <a:solidFill>
                            <a:srgbClr val="000000"/>
                          </a:solidFill>
                          <a:effectLst/>
                          <a:latin typeface="+mn-lt"/>
                        </a:rPr>
                        <a:t>Lojmana 50 adet </a:t>
                      </a:r>
                      <a:r>
                        <a:rPr lang="tr-TR" sz="2000" b="0" i="0" u="none" strike="noStrike" err="1">
                          <a:solidFill>
                            <a:srgbClr val="000000"/>
                          </a:solidFill>
                          <a:effectLst/>
                          <a:latin typeface="+mn-lt"/>
                        </a:rPr>
                        <a:t>inverter</a:t>
                      </a:r>
                      <a:r>
                        <a:rPr lang="tr-TR" sz="2000" b="0" i="0" u="none" strike="noStrike">
                          <a:solidFill>
                            <a:srgbClr val="000000"/>
                          </a:solidFill>
                          <a:effectLst/>
                          <a:latin typeface="+mn-lt"/>
                        </a:rPr>
                        <a:t> klima alınarak ortalama %30 enerji tasarrufu sağlanmıştır.(2021)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9353246"/>
                  </a:ext>
                </a:extLst>
              </a:tr>
              <a:tr h="457576">
                <a:tc>
                  <a:txBody>
                    <a:bodyPr/>
                    <a:lstStyle/>
                    <a:p>
                      <a:pPr marL="342900" marR="0" lvl="0" indent="-34290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lang="tr-TR" sz="2000" b="0" i="0" u="none" strike="noStrike">
                          <a:solidFill>
                            <a:srgbClr val="000000"/>
                          </a:solidFill>
                          <a:effectLst/>
                          <a:latin typeface="+mn-lt"/>
                        </a:rPr>
                        <a:t>Koridorlarda ve kat ofislerinde atlamalı aydınlatma sistemi kullanılarak eş yaşlanma sağlanmaktadır.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0778952"/>
                  </a:ext>
                </a:extLst>
              </a:tr>
            </a:tbl>
          </a:graphicData>
        </a:graphic>
      </p:graphicFrame>
    </p:spTree>
    <p:extLst>
      <p:ext uri="{BB962C8B-B14F-4D97-AF65-F5344CB8AC3E}">
        <p14:creationId xmlns:p14="http://schemas.microsoft.com/office/powerpoint/2010/main" val="388164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8"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SÜRDÜRÜLEBİLİRLİK UYGULAMALARIMIZ</a:t>
            </a:r>
          </a:p>
        </p:txBody>
      </p:sp>
      <p:graphicFrame>
        <p:nvGraphicFramePr>
          <p:cNvPr id="2" name="Tablo 3">
            <a:extLst>
              <a:ext uri="{FF2B5EF4-FFF2-40B4-BE49-F238E27FC236}">
                <a16:creationId xmlns:a16="http://schemas.microsoft.com/office/drawing/2014/main" id="{54DDECD6-AE39-4668-9061-D5C499C6D13D}"/>
              </a:ext>
            </a:extLst>
          </p:cNvPr>
          <p:cNvGraphicFramePr>
            <a:graphicFrameLocks noGrp="1"/>
          </p:cNvGraphicFramePr>
          <p:nvPr>
            <p:extLst>
              <p:ext uri="{D42A27DB-BD31-4B8C-83A1-F6EECF244321}">
                <p14:modId xmlns:p14="http://schemas.microsoft.com/office/powerpoint/2010/main" val="613565639"/>
              </p:ext>
            </p:extLst>
          </p:nvPr>
        </p:nvGraphicFramePr>
        <p:xfrm>
          <a:off x="388777" y="992689"/>
          <a:ext cx="11414445" cy="5901368"/>
        </p:xfrm>
        <a:graphic>
          <a:graphicData uri="http://schemas.openxmlformats.org/drawingml/2006/table">
            <a:tbl>
              <a:tblPr firstRow="1" bandRow="1">
                <a:tableStyleId>{8799B23B-EC83-4686-B30A-512413B5E67A}</a:tableStyleId>
              </a:tblPr>
              <a:tblGrid>
                <a:gridCol w="11414445">
                  <a:extLst>
                    <a:ext uri="{9D8B030D-6E8A-4147-A177-3AD203B41FA5}">
                      <a16:colId xmlns:a16="http://schemas.microsoft.com/office/drawing/2014/main" val="371307786"/>
                    </a:ext>
                  </a:extLst>
                </a:gridCol>
              </a:tblGrid>
              <a:tr h="465213">
                <a:tc>
                  <a:txBody>
                    <a:bodyPr/>
                    <a:lstStyle/>
                    <a:p>
                      <a:pPr algn="ctr"/>
                      <a:r>
                        <a:rPr lang="tr-TR" sz="2000"/>
                        <a:t>TEKNİK SERVİS</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06595304"/>
                  </a:ext>
                </a:extLst>
              </a:tr>
              <a:tr h="465213">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20 adet yeni nesil televizyon ve 10 adet mini bar alınarak enerji tasarruflu ekipman kullanımını arttırmaya devam edilmektedir. (2021)</a:t>
                      </a: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5015019"/>
                  </a:ext>
                </a:extLst>
              </a:tr>
              <a:tr h="419142">
                <a:tc>
                  <a:txBody>
                    <a:bodyPr/>
                    <a:lstStyle/>
                    <a:p>
                      <a:pPr marL="342900" indent="-342900" algn="l" fontAlgn="t">
                        <a:buFont typeface="Wingdings" panose="05000000000000000000" pitchFamily="2" charset="2"/>
                        <a:buChar char="ü"/>
                      </a:pPr>
                      <a:r>
                        <a:rPr lang="tr-TR" sz="2000" b="0" u="none" strike="noStrike">
                          <a:solidFill>
                            <a:srgbClr val="000000"/>
                          </a:solidFill>
                          <a:effectLst/>
                        </a:rPr>
                        <a:t>Yatay ve dikey soğuk hava dolaplarının lastikleri değiştirilerek daha verimli çalışmaları sağlanmıştır. (2021)</a:t>
                      </a:r>
                    </a:p>
                  </a:txBody>
                  <a:tcPr marL="9213" marR="9213" marT="9213" marB="44224">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414261"/>
                  </a:ext>
                </a:extLst>
              </a:tr>
              <a:tr h="427839">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Ortak kullanım alanlarında sensörlü bataryaya geçilerek su tüketimi azaltılmıştır. (2020)</a:t>
                      </a: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667315"/>
                  </a:ext>
                </a:extLst>
              </a:tr>
              <a:tr h="465213">
                <a:tc>
                  <a:txBody>
                    <a:bodyPr/>
                    <a:lstStyle/>
                    <a:p>
                      <a:pPr marL="342900" indent="-342900" algn="l" fontAlgn="t">
                        <a:buFont typeface="Wingdings" panose="05000000000000000000" pitchFamily="2" charset="2"/>
                        <a:buChar char="ü"/>
                      </a:pPr>
                      <a:r>
                        <a:rPr lang="tr-TR" sz="2000" b="0" u="none" strike="noStrike">
                          <a:solidFill>
                            <a:srgbClr val="000000"/>
                          </a:solidFill>
                          <a:effectLst/>
                        </a:rPr>
                        <a:t>Ortak kullanım alanları ve misafir odalarında </a:t>
                      </a:r>
                      <a:r>
                        <a:rPr lang="tr-TR" sz="2000" b="0" u="none" strike="noStrike" err="1">
                          <a:solidFill>
                            <a:srgbClr val="000000"/>
                          </a:solidFill>
                          <a:effectLst/>
                        </a:rPr>
                        <a:t>perlatör</a:t>
                      </a:r>
                      <a:r>
                        <a:rPr lang="tr-TR" sz="2000" b="0" u="none" strike="noStrike">
                          <a:solidFill>
                            <a:srgbClr val="000000"/>
                          </a:solidFill>
                          <a:effectLst/>
                        </a:rPr>
                        <a:t> takılarak su sarfiyatı %30-%50 oranında azaltılmıştır.(2018)</a:t>
                      </a:r>
                    </a:p>
                  </a:txBody>
                  <a:tcPr marL="9213" marR="9213" marT="9213" marB="44224">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3979130"/>
                  </a:ext>
                </a:extLst>
              </a:tr>
              <a:tr h="393976">
                <a:tc>
                  <a:txBody>
                    <a:bodyPr/>
                    <a:lstStyle/>
                    <a:p>
                      <a:pPr marL="342900" indent="-342900" algn="l" fontAlgn="t">
                        <a:buFont typeface="Wingdings" panose="05000000000000000000" pitchFamily="2" charset="2"/>
                        <a:buChar char="ü"/>
                      </a:pPr>
                      <a:r>
                        <a:rPr lang="tr-TR" sz="2000" b="0" u="none" strike="noStrike">
                          <a:solidFill>
                            <a:srgbClr val="000000"/>
                          </a:solidFill>
                          <a:effectLst/>
                        </a:rPr>
                        <a:t>Tüm asansörlerin makine sistemi değiştirildi. (2019)</a:t>
                      </a:r>
                    </a:p>
                  </a:txBody>
                  <a:tcPr marL="9213" marR="9213" marT="9213" marB="44224">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6879261"/>
                  </a:ext>
                </a:extLst>
              </a:tr>
              <a:tr h="457805">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Hurdaya ayrılan malzemeler geri dönüştürülerek çeşitli malzeme ve ekipman yapımında kullanılmaktadır. (Güvenlik kulübesi, havuz altı galeri </a:t>
                      </a:r>
                      <a:r>
                        <a:rPr lang="tr-TR" sz="2000" b="0" u="none" strike="noStrike" err="1">
                          <a:solidFill>
                            <a:srgbClr val="000000"/>
                          </a:solidFill>
                          <a:effectLst/>
                        </a:rPr>
                        <a:t>konsollama</a:t>
                      </a:r>
                      <a:r>
                        <a:rPr lang="tr-TR" sz="2000" b="0" u="none" strike="noStrike">
                          <a:solidFill>
                            <a:srgbClr val="000000"/>
                          </a:solidFill>
                          <a:effectLst/>
                        </a:rPr>
                        <a:t>)</a:t>
                      </a: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2799452"/>
                  </a:ext>
                </a:extLst>
              </a:tr>
              <a:tr h="465213">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Gün içinde sıcaklık farklarının gözetilerek belirli aralıklarla genel alan ve odaların soğutma sistemleri otomasyon ile  kapatılarak  ortalama %25 tasarruf sağlanmaktadır. </a:t>
                      </a: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9550712"/>
                  </a:ext>
                </a:extLst>
              </a:tr>
              <a:tr h="457576">
                <a:tc>
                  <a:txBody>
                    <a:bodyPr/>
                    <a:lstStyle/>
                    <a:p>
                      <a:pPr marL="342900" marR="0" lvl="0" indent="-34290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lang="tr-TR" sz="2000" b="0" i="0" u="none" strike="noStrike">
                          <a:solidFill>
                            <a:srgbClr val="000000"/>
                          </a:solidFill>
                          <a:effectLst/>
                          <a:latin typeface="+mn-lt"/>
                        </a:rPr>
                        <a:t>Genel mekanlarda (</a:t>
                      </a:r>
                      <a:r>
                        <a:rPr lang="tr-TR" sz="2000" b="0" i="0" u="none" strike="noStrike" err="1">
                          <a:solidFill>
                            <a:srgbClr val="000000"/>
                          </a:solidFill>
                          <a:effectLst/>
                          <a:latin typeface="+mn-lt"/>
                        </a:rPr>
                        <a:t>wc</a:t>
                      </a:r>
                      <a:r>
                        <a:rPr lang="tr-TR" sz="2000" b="0" i="0" u="none" strike="noStrike">
                          <a:solidFill>
                            <a:srgbClr val="000000"/>
                          </a:solidFill>
                          <a:effectLst/>
                          <a:latin typeface="+mn-lt"/>
                        </a:rPr>
                        <a:t>, </a:t>
                      </a:r>
                      <a:r>
                        <a:rPr lang="tr-TR" sz="2000" b="0" i="0" u="none" strike="noStrike" err="1">
                          <a:solidFill>
                            <a:srgbClr val="000000"/>
                          </a:solidFill>
                          <a:effectLst/>
                          <a:latin typeface="+mn-lt"/>
                        </a:rPr>
                        <a:t>hamam&amp;spa</a:t>
                      </a:r>
                      <a:r>
                        <a:rPr lang="tr-TR" sz="2000" b="0" i="0" u="none" strike="noStrike">
                          <a:solidFill>
                            <a:srgbClr val="000000"/>
                          </a:solidFill>
                          <a:effectLst/>
                          <a:latin typeface="+mn-lt"/>
                        </a:rPr>
                        <a:t>, toplantı salonları, mini kulüp, yemekhane) taze hava ve emiş sistemi </a:t>
                      </a:r>
                      <a:r>
                        <a:rPr lang="tr-TR" sz="2000" b="0" i="0" u="none" strike="noStrike" err="1">
                          <a:solidFill>
                            <a:srgbClr val="000000"/>
                          </a:solidFill>
                          <a:effectLst/>
                          <a:latin typeface="+mn-lt"/>
                        </a:rPr>
                        <a:t>timer</a:t>
                      </a:r>
                      <a:r>
                        <a:rPr lang="tr-TR" sz="2000" b="0" i="0" u="none" strike="noStrike">
                          <a:solidFill>
                            <a:srgbClr val="000000"/>
                          </a:solidFill>
                          <a:effectLst/>
                          <a:latin typeface="+mn-lt"/>
                        </a:rPr>
                        <a:t> - </a:t>
                      </a:r>
                      <a:r>
                        <a:rPr lang="tr-TR" sz="2000" b="0" i="0" u="none" strike="noStrike" err="1">
                          <a:solidFill>
                            <a:srgbClr val="000000"/>
                          </a:solidFill>
                          <a:effectLst/>
                          <a:latin typeface="+mn-lt"/>
                        </a:rPr>
                        <a:t>dimmer</a:t>
                      </a:r>
                      <a:r>
                        <a:rPr lang="tr-TR" sz="2000" b="0" i="0" u="none" strike="noStrike">
                          <a:solidFill>
                            <a:srgbClr val="000000"/>
                          </a:solidFill>
                          <a:effectLst/>
                          <a:latin typeface="+mn-lt"/>
                        </a:rPr>
                        <a:t> sistemi ile tasarruf sağlanmaktadır.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8953301"/>
                  </a:ext>
                </a:extLst>
              </a:tr>
              <a:tr h="457576">
                <a:tc>
                  <a:txBody>
                    <a:bodyPr/>
                    <a:lstStyle/>
                    <a:p>
                      <a:pPr marL="342900" marR="0" lvl="0" indent="-34290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lang="tr-TR" sz="2000" b="0" i="0" u="none" strike="noStrike">
                          <a:solidFill>
                            <a:srgbClr val="000000"/>
                          </a:solidFill>
                          <a:effectLst/>
                          <a:latin typeface="+mn-lt"/>
                        </a:rPr>
                        <a:t>Dış cephe bina aydınlatmaları diğer aydınlatma sistemlerine göre ortalama 18 kat daha tasarruflu </a:t>
                      </a:r>
                      <a:r>
                        <a:rPr lang="tr-TR" sz="2000" b="0" i="0" u="none" strike="noStrike" err="1">
                          <a:solidFill>
                            <a:srgbClr val="000000"/>
                          </a:solidFill>
                          <a:effectLst/>
                          <a:latin typeface="+mn-lt"/>
                        </a:rPr>
                        <a:t>led</a:t>
                      </a:r>
                      <a:r>
                        <a:rPr lang="tr-TR" sz="2000" b="0" i="0" u="none" strike="noStrike">
                          <a:solidFill>
                            <a:srgbClr val="000000"/>
                          </a:solidFill>
                          <a:effectLst/>
                          <a:latin typeface="+mn-lt"/>
                        </a:rPr>
                        <a:t> lambalar aracılığıyla yapılmaktadır.</a:t>
                      </a:r>
                    </a:p>
                    <a:p>
                      <a:pPr marL="342900" marR="0" lvl="0" indent="-34290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endParaRPr lang="tr-TR" sz="2000" b="0" i="0" u="none" strike="noStrike">
                        <a:solidFill>
                          <a:srgbClr val="000000"/>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7083899"/>
                  </a:ext>
                </a:extLst>
              </a:tr>
            </a:tbl>
          </a:graphicData>
        </a:graphic>
      </p:graphicFrame>
    </p:spTree>
    <p:extLst>
      <p:ext uri="{BB962C8B-B14F-4D97-AF65-F5344CB8AC3E}">
        <p14:creationId xmlns:p14="http://schemas.microsoft.com/office/powerpoint/2010/main" val="217095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8"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SÜRDÜRÜLEBİLİRLİK UYGULAMALARIMIZ</a:t>
            </a:r>
          </a:p>
        </p:txBody>
      </p:sp>
      <p:graphicFrame>
        <p:nvGraphicFramePr>
          <p:cNvPr id="2" name="Tablo 3">
            <a:extLst>
              <a:ext uri="{FF2B5EF4-FFF2-40B4-BE49-F238E27FC236}">
                <a16:creationId xmlns:a16="http://schemas.microsoft.com/office/drawing/2014/main" id="{54DDECD6-AE39-4668-9061-D5C499C6D13D}"/>
              </a:ext>
            </a:extLst>
          </p:cNvPr>
          <p:cNvGraphicFramePr>
            <a:graphicFrameLocks noGrp="1"/>
          </p:cNvGraphicFramePr>
          <p:nvPr>
            <p:extLst>
              <p:ext uri="{D42A27DB-BD31-4B8C-83A1-F6EECF244321}">
                <p14:modId xmlns:p14="http://schemas.microsoft.com/office/powerpoint/2010/main" val="3560753168"/>
              </p:ext>
            </p:extLst>
          </p:nvPr>
        </p:nvGraphicFramePr>
        <p:xfrm>
          <a:off x="388777" y="992688"/>
          <a:ext cx="11414445" cy="5688977"/>
        </p:xfrm>
        <a:graphic>
          <a:graphicData uri="http://schemas.openxmlformats.org/drawingml/2006/table">
            <a:tbl>
              <a:tblPr firstRow="1" bandRow="1">
                <a:tableStyleId>{8799B23B-EC83-4686-B30A-512413B5E67A}</a:tableStyleId>
              </a:tblPr>
              <a:tblGrid>
                <a:gridCol w="11414445">
                  <a:extLst>
                    <a:ext uri="{9D8B030D-6E8A-4147-A177-3AD203B41FA5}">
                      <a16:colId xmlns:a16="http://schemas.microsoft.com/office/drawing/2014/main" val="371307786"/>
                    </a:ext>
                  </a:extLst>
                </a:gridCol>
              </a:tblGrid>
              <a:tr h="494367">
                <a:tc>
                  <a:txBody>
                    <a:bodyPr/>
                    <a:lstStyle/>
                    <a:p>
                      <a:pPr algn="ctr"/>
                      <a:r>
                        <a:rPr lang="tr-TR" sz="2000"/>
                        <a:t>PEYZAJ</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06595304"/>
                  </a:ext>
                </a:extLst>
              </a:tr>
              <a:tr h="466008">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tr-TR" sz="2000" b="0" u="none" strike="noStrike">
                          <a:solidFill>
                            <a:srgbClr val="000000"/>
                          </a:solidFill>
                          <a:effectLst/>
                        </a:rPr>
                        <a:t>Peyzaj alanında uyguladığımız projeler sürdürülebilirliği odağına alan tasarım süreçlerinden oluşur. </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50640204"/>
                  </a:ext>
                </a:extLst>
              </a:tr>
              <a:tr h="465363">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Projelerde hedefimiz, ortamın derinlik ve dokusunu ortaya çıkartacak, doğal taş uygulaması ile toprağın su tutma kapasitesini arttırarak, buharlaşmanın önüne geçmek için kullanılan yüzey </a:t>
                      </a:r>
                      <a:r>
                        <a:rPr lang="tr-TR" sz="2000" b="0" u="none" strike="noStrike" err="1">
                          <a:solidFill>
                            <a:srgbClr val="000000"/>
                          </a:solidFill>
                          <a:effectLst/>
                        </a:rPr>
                        <a:t>malçlama</a:t>
                      </a:r>
                      <a:r>
                        <a:rPr lang="tr-TR" sz="2000" b="0" u="none" strike="noStrike">
                          <a:solidFill>
                            <a:srgbClr val="000000"/>
                          </a:solidFill>
                          <a:effectLst/>
                        </a:rPr>
                        <a:t> (Volkanik tüf, ağaç kabuğu vb. ) gibi sürdürülebilir malzemeleri kullanmaktır.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5015019"/>
                  </a:ext>
                </a:extLst>
              </a:tr>
              <a:tr h="465363">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Otomasyon sulama sistemlerinde tercih ettiğimiz basınç regülatörlü damlama boruları ile aynı sürede, aynı miktar su ile uzun ve büyük alanlarda tasarruflu ve verimli sulamalar yapılır.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414261"/>
                  </a:ext>
                </a:extLst>
              </a:tr>
              <a:tr h="465363">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Balkonlardaki 2500 adet çiçekli bitki kurguladığımız, uzaktan kontrollü otomasyon sistemi ile damla sulama şeklinde sulanarak su tüketimleri kontrol altına alınır. Sistemde kullanılan labirent kazıklı damlatıcılar ile saatteki su tüketimleri hesaplanarak bitkiye ihtiyacından fazla suyun verilmesi önlenir.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26895594"/>
                  </a:ext>
                </a:extLst>
              </a:tr>
              <a:tr h="465363">
                <a:tc>
                  <a:txBody>
                    <a:bodyPr/>
                    <a:lstStyle/>
                    <a:p>
                      <a:pPr marL="342900" indent="-342900" algn="l" fontAlgn="b">
                        <a:buFont typeface="Wingdings" panose="05000000000000000000" pitchFamily="2" charset="2"/>
                        <a:buChar char="ü"/>
                      </a:pPr>
                      <a:endParaRPr lang="tr-TR" sz="2000" b="0" u="none" strike="noStrike">
                        <a:solidFill>
                          <a:srgbClr val="000000"/>
                        </a:solidFill>
                        <a:effectLs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7798424"/>
                  </a:ext>
                </a:extLst>
              </a:tr>
              <a:tr h="539889">
                <a:tc>
                  <a:txBody>
                    <a:bodyPr/>
                    <a:lstStyle/>
                    <a:p>
                      <a:pPr marL="0" indent="0" algn="ctr" fontAlgn="b">
                        <a:buFont typeface="Wingdings" panose="05000000000000000000" pitchFamily="2" charset="2"/>
                        <a:buNone/>
                      </a:pPr>
                      <a:r>
                        <a:rPr lang="tr-TR" sz="2000" b="1" i="0" u="none" strike="noStrike">
                          <a:solidFill>
                            <a:srgbClr val="000000"/>
                          </a:solidFill>
                          <a:effectLst/>
                          <a:latin typeface="+mn-lt"/>
                        </a:rPr>
                        <a:t>SATIN ALMA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6879261"/>
                  </a:ext>
                </a:extLst>
              </a:tr>
              <a:tr h="485983">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Yeni alınan ekipmanların alımı enerji tasarrufu göz önünde bulundurularak yapılmaktadır.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9918487"/>
                  </a:ext>
                </a:extLst>
              </a:tr>
              <a:tr h="770392">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Tedarikçi seçme ve değerlendirme süreçlerimizde tedarikçilerin sürdürülebilirliğe katkısı irdelenmekte ve sürece dahil olmaları yönünde desteklenmektedir.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2019206"/>
                  </a:ext>
                </a:extLst>
              </a:tr>
            </a:tbl>
          </a:graphicData>
        </a:graphic>
      </p:graphicFrame>
    </p:spTree>
    <p:extLst>
      <p:ext uri="{BB962C8B-B14F-4D97-AF65-F5344CB8AC3E}">
        <p14:creationId xmlns:p14="http://schemas.microsoft.com/office/powerpoint/2010/main" val="2642049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8"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SÜRDÜRÜLEBİLİRLİK UYGULAMALARIMIZ</a:t>
            </a:r>
          </a:p>
        </p:txBody>
      </p:sp>
      <p:graphicFrame>
        <p:nvGraphicFramePr>
          <p:cNvPr id="2" name="Tablo 3">
            <a:extLst>
              <a:ext uri="{FF2B5EF4-FFF2-40B4-BE49-F238E27FC236}">
                <a16:creationId xmlns:a16="http://schemas.microsoft.com/office/drawing/2014/main" id="{54DDECD6-AE39-4668-9061-D5C499C6D13D}"/>
              </a:ext>
            </a:extLst>
          </p:cNvPr>
          <p:cNvGraphicFramePr>
            <a:graphicFrameLocks noGrp="1"/>
          </p:cNvGraphicFramePr>
          <p:nvPr>
            <p:extLst>
              <p:ext uri="{D42A27DB-BD31-4B8C-83A1-F6EECF244321}">
                <p14:modId xmlns:p14="http://schemas.microsoft.com/office/powerpoint/2010/main" val="3012156788"/>
              </p:ext>
            </p:extLst>
          </p:nvPr>
        </p:nvGraphicFramePr>
        <p:xfrm>
          <a:off x="388777" y="992689"/>
          <a:ext cx="11414445" cy="5321319"/>
        </p:xfrm>
        <a:graphic>
          <a:graphicData uri="http://schemas.openxmlformats.org/drawingml/2006/table">
            <a:tbl>
              <a:tblPr firstRow="1" bandRow="1">
                <a:tableStyleId>{8799B23B-EC83-4686-B30A-512413B5E67A}</a:tableStyleId>
              </a:tblPr>
              <a:tblGrid>
                <a:gridCol w="11414445">
                  <a:extLst>
                    <a:ext uri="{9D8B030D-6E8A-4147-A177-3AD203B41FA5}">
                      <a16:colId xmlns:a16="http://schemas.microsoft.com/office/drawing/2014/main" val="371307786"/>
                    </a:ext>
                  </a:extLst>
                </a:gridCol>
              </a:tblGrid>
              <a:tr h="465213">
                <a:tc>
                  <a:txBody>
                    <a:bodyPr/>
                    <a:lstStyle/>
                    <a:p>
                      <a:pPr algn="ctr"/>
                      <a:r>
                        <a:rPr lang="tr-TR" sz="2000"/>
                        <a:t>KAT HİZMETLERİ</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06595304"/>
                  </a:ext>
                </a:extLst>
              </a:tr>
              <a:tr h="427839">
                <a:tc>
                  <a:txBody>
                    <a:bodyPr/>
                    <a:lstStyle/>
                    <a:p>
                      <a:pPr marL="342900" indent="-342900" algn="l" defTabSz="914400" rtl="0" eaLnBrk="1" fontAlgn="b" latinLnBrk="0" hangingPunct="1">
                        <a:buFont typeface="Wingdings" panose="05000000000000000000" pitchFamily="2" charset="2"/>
                        <a:buChar char="ü"/>
                      </a:pPr>
                      <a:r>
                        <a:rPr lang="tr-TR" sz="2000" b="0" i="0" u="none" strike="noStrike" kern="1200">
                          <a:solidFill>
                            <a:srgbClr val="000000"/>
                          </a:solidFill>
                          <a:effectLst/>
                          <a:latin typeface="+mn-lt"/>
                          <a:ea typeface="+mn-ea"/>
                          <a:cs typeface="+mn-cs"/>
                        </a:rPr>
                        <a:t>Çevre dostu temizlik ürünleri (yaklaşık %6’sı) odalar ve genel alan temizliklerinde kullanılmaktadır.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667315"/>
                  </a:ext>
                </a:extLst>
              </a:tr>
              <a:tr h="465213">
                <a:tc>
                  <a:txBody>
                    <a:bodyPr/>
                    <a:lstStyle/>
                    <a:p>
                      <a:pPr marL="342900" indent="-342900" algn="l" fontAlgn="b">
                        <a:buFont typeface="Wingdings" panose="05000000000000000000" pitchFamily="2" charset="2"/>
                        <a:buChar char="ü"/>
                      </a:pPr>
                      <a:r>
                        <a:rPr lang="tr-TR" sz="2000" b="0" i="0" u="none" strike="noStrike">
                          <a:solidFill>
                            <a:srgbClr val="000000"/>
                          </a:solidFill>
                          <a:effectLst/>
                          <a:latin typeface="+mn-lt"/>
                        </a:rPr>
                        <a:t>Misafir odalarında sıvı sabun ve şampuan için adet buklet malzeme yerine 320 ml’lik tekrar doldurulabilir duvar tipi dolum ekipmanları kullanılmakta ve atık miktarı azaltılmaktadır.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3979130"/>
                  </a:ext>
                </a:extLst>
              </a:tr>
              <a:tr h="393976">
                <a:tc>
                  <a:txBody>
                    <a:bodyPr/>
                    <a:lstStyle/>
                    <a:p>
                      <a:pPr marL="342900" indent="-342900" algn="l" fontAlgn="b">
                        <a:buFont typeface="Wingdings" panose="05000000000000000000" pitchFamily="2" charset="2"/>
                        <a:buChar char="ü"/>
                      </a:pPr>
                      <a:r>
                        <a:rPr lang="tr-TR" sz="2000" b="0" i="0" u="none" strike="noStrike">
                          <a:solidFill>
                            <a:srgbClr val="000000"/>
                          </a:solidFill>
                          <a:effectLst/>
                          <a:latin typeface="+mn-lt"/>
                        </a:rPr>
                        <a:t>Dozajlama sistemi kullanılarak fazla kimyasal tüketiminin önüne geçilmektedir.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6879261"/>
                  </a:ext>
                </a:extLst>
              </a:tr>
              <a:tr h="457805">
                <a:tc>
                  <a:txBody>
                    <a:bodyPr/>
                    <a:lstStyle/>
                    <a:p>
                      <a:pPr marL="342900" indent="-342900" algn="l" fontAlgn="b">
                        <a:buFont typeface="Wingdings" panose="05000000000000000000" pitchFamily="2" charset="2"/>
                        <a:buChar char="ü"/>
                      </a:pPr>
                      <a:r>
                        <a:rPr lang="tr-TR" sz="2000" b="0" i="0" u="none" strike="noStrike" err="1">
                          <a:solidFill>
                            <a:srgbClr val="000000"/>
                          </a:solidFill>
                          <a:effectLst/>
                          <a:latin typeface="+mn-lt"/>
                        </a:rPr>
                        <a:t>Discard</a:t>
                      </a:r>
                      <a:r>
                        <a:rPr lang="tr-TR" sz="2000" b="0" i="0" u="none" strike="noStrike">
                          <a:solidFill>
                            <a:srgbClr val="000000"/>
                          </a:solidFill>
                          <a:effectLst/>
                          <a:latin typeface="+mn-lt"/>
                        </a:rPr>
                        <a:t> havlular zemin temizliğinde kullanılmakta ve atık miktarı azaltılmaktadır.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2799452"/>
                  </a:ext>
                </a:extLst>
              </a:tr>
              <a:tr h="465213">
                <a:tc>
                  <a:txBody>
                    <a:bodyPr/>
                    <a:lstStyle/>
                    <a:p>
                      <a:pPr marL="342900" indent="-342900" algn="l" fontAlgn="b">
                        <a:buFont typeface="Wingdings" panose="05000000000000000000" pitchFamily="2" charset="2"/>
                        <a:buChar char="ü"/>
                      </a:pPr>
                      <a:r>
                        <a:rPr lang="tr-TR" sz="2000" b="0" i="0" u="none" strike="noStrike">
                          <a:solidFill>
                            <a:srgbClr val="000000"/>
                          </a:solidFill>
                          <a:effectLst/>
                          <a:latin typeface="+mn-lt"/>
                        </a:rPr>
                        <a:t>2022 yıl sonunda yapılan sayım sonrasında </a:t>
                      </a:r>
                      <a:r>
                        <a:rPr lang="tr-TR" sz="2000" b="0" i="0" u="none" strike="noStrike" err="1">
                          <a:solidFill>
                            <a:srgbClr val="000000"/>
                          </a:solidFill>
                          <a:effectLst/>
                          <a:latin typeface="+mn-lt"/>
                        </a:rPr>
                        <a:t>discard</a:t>
                      </a:r>
                      <a:r>
                        <a:rPr lang="tr-TR" sz="2000" b="0" i="0" u="none" strike="noStrike">
                          <a:solidFill>
                            <a:srgbClr val="000000"/>
                          </a:solidFill>
                          <a:effectLst/>
                          <a:latin typeface="+mn-lt"/>
                        </a:rPr>
                        <a:t> olarak ayrılan çarşaf grubundan 6000 adet yastık kılıfı geri dönüşümü sağlanmıştır. Yastık kılıfı olmayan parçalar temizlik işlemlerinde kullanılmak üzere ayrılmıştır.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9550712"/>
                  </a:ext>
                </a:extLst>
              </a:tr>
              <a:tr h="642410">
                <a:tc>
                  <a:txBody>
                    <a:bodyPr/>
                    <a:lstStyle/>
                    <a:p>
                      <a:pPr marL="0" indent="0" algn="l" fontAlgn="b">
                        <a:buFont typeface="Wingdings" panose="05000000000000000000" pitchFamily="2" charset="2"/>
                        <a:buNone/>
                      </a:pPr>
                      <a:endParaRPr lang="tr-TR" sz="2000" b="0" i="0" u="none" strike="noStrike">
                        <a:solidFill>
                          <a:srgbClr val="000000"/>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57855476"/>
                  </a:ext>
                </a:extLst>
              </a:tr>
              <a:tr h="457576">
                <a:tc>
                  <a:txBody>
                    <a:bodyPr/>
                    <a:lstStyle/>
                    <a:p>
                      <a:pPr marL="0" marR="0" lvl="0" indent="0" algn="ctr" defTabSz="914400" rtl="0" eaLnBrk="1" fontAlgn="b" latinLnBrk="0" hangingPunct="1">
                        <a:lnSpc>
                          <a:spcPct val="100000"/>
                        </a:lnSpc>
                        <a:spcBef>
                          <a:spcPts val="0"/>
                        </a:spcBef>
                        <a:spcAft>
                          <a:spcPts val="0"/>
                        </a:spcAft>
                        <a:buClrTx/>
                        <a:buSzTx/>
                        <a:buFont typeface="Wingdings" panose="05000000000000000000" pitchFamily="2" charset="2"/>
                        <a:buNone/>
                        <a:tabLst/>
                        <a:defRPr/>
                      </a:pPr>
                      <a:r>
                        <a:rPr lang="tr-TR" sz="2000" b="1" kern="1200">
                          <a:solidFill>
                            <a:schemeClr val="tx1"/>
                          </a:solidFill>
                          <a:latin typeface="+mn-lt"/>
                          <a:ea typeface="+mn-ea"/>
                          <a:cs typeface="+mn-cs"/>
                        </a:rPr>
                        <a:t>F&amp;B</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8953301"/>
                  </a:ext>
                </a:extLst>
              </a:tr>
              <a:tr h="457576">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Ana bulaşık makinesi 6000 tabak yıkama kapasiteli makine ile yenilenerek su ve enerji tasarrufu sağlanmıştır.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2149356"/>
                  </a:ext>
                </a:extLst>
              </a:tr>
              <a:tr h="457576">
                <a:tc>
                  <a:txBody>
                    <a:bodyPr/>
                    <a:lstStyle/>
                    <a:p>
                      <a:pPr marL="342900" indent="-342900" algn="l" fontAlgn="b">
                        <a:buFont typeface="Wingdings" panose="05000000000000000000" pitchFamily="2" charset="2"/>
                        <a:buChar char="ü"/>
                      </a:pPr>
                      <a:r>
                        <a:rPr lang="tr-TR" sz="2000" b="0" i="0" u="none" strike="noStrike">
                          <a:solidFill>
                            <a:srgbClr val="000000"/>
                          </a:solidFill>
                          <a:effectLst/>
                          <a:latin typeface="+mn-lt"/>
                        </a:rPr>
                        <a:t>Restaurantta 200 ml bardak su kullanılması yerine 1,5 litrelik sular cam bardaklarda sunularak kullanılmaya başlanmış olup plastik atık miktarı ve su tüketimi azaltılmıştır.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82377839"/>
                  </a:ext>
                </a:extLst>
              </a:tr>
            </a:tbl>
          </a:graphicData>
        </a:graphic>
      </p:graphicFrame>
    </p:spTree>
    <p:extLst>
      <p:ext uri="{BB962C8B-B14F-4D97-AF65-F5344CB8AC3E}">
        <p14:creationId xmlns:p14="http://schemas.microsoft.com/office/powerpoint/2010/main" val="3005141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74"/>
            <a:endParaRPr lang="tr-TR" sz="2400">
              <a:solidFill>
                <a:prstClr val="black"/>
              </a:solidFill>
            </a:endParaRPr>
          </a:p>
          <a:p>
            <a:pPr lvl="0" defTabSz="914174"/>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7" y="27552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BİZ KİMİZ</a:t>
            </a:r>
          </a:p>
        </p:txBody>
      </p:sp>
      <p:sp>
        <p:nvSpPr>
          <p:cNvPr id="4" name="Metin kutusu 3">
            <a:extLst>
              <a:ext uri="{FF2B5EF4-FFF2-40B4-BE49-F238E27FC236}">
                <a16:creationId xmlns:a16="http://schemas.microsoft.com/office/drawing/2014/main" id="{30FF34D2-FC3B-4343-8961-2D68D665E06F}"/>
              </a:ext>
            </a:extLst>
          </p:cNvPr>
          <p:cNvSpPr txBox="1"/>
          <p:nvPr/>
        </p:nvSpPr>
        <p:spPr>
          <a:xfrm>
            <a:off x="407939" y="1063129"/>
            <a:ext cx="11443233"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1997 yılında kurulan Corendon, Hollanda ve Belçika pazarlarında lider tur operatörlerindendir. Tur operatörlüğü,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incoming</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havayolu ve otel hizmetlerini tek çatı altında toplayarak müşterilerine uygun fiyatlı ve kaliteli tatil imkanı sağlar.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sng"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Corendon Turizm Grubu Şirketleri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Corendon Travel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Holland</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Belgium</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Corendon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Touristic</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Corendon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Airlines</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Corendon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Airlines</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Europe,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Corendon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Dutch</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Airlines</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Corendon Otelleri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black"/>
              </a:solidFill>
              <a:effectLst/>
              <a:uLnTx/>
              <a:uFillTx/>
              <a:latin typeface="Calibri (gövd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sng" strike="noStrike" kern="1200" cap="none" spc="0" normalizeH="0" baseline="0" noProof="0">
                <a:ln>
                  <a:noFill/>
                </a:ln>
                <a:solidFill>
                  <a:prstClr val="black"/>
                </a:solidFill>
                <a:effectLst/>
                <a:uLnTx/>
                <a:uFillTx/>
                <a:latin typeface="Calibri (gövde)"/>
                <a:ea typeface="+mn-ea"/>
                <a:cs typeface="+mn-cs"/>
              </a:rPr>
              <a:t>GRAND PARK LARA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mn-ea"/>
                <a:cs typeface="+mn-cs"/>
              </a:rPr>
              <a:t>Antalya Lara destinasyonunda 35000 </a:t>
            </a:r>
            <a:r>
              <a:rPr kumimoji="0" lang="tr-TR" sz="2400" b="0" i="0" u="none" strike="noStrike" kern="1200" cap="none" spc="0" normalizeH="0" baseline="0" noProof="0">
                <a:ln>
                  <a:noFill/>
                </a:ln>
                <a:solidFill>
                  <a:srgbClr val="202122"/>
                </a:solidFill>
                <a:effectLst/>
                <a:uLnTx/>
                <a:uFillTx/>
                <a:latin typeface="Calibri (gövde)"/>
                <a:ea typeface="+mn-ea"/>
                <a:cs typeface="+mn-cs"/>
              </a:rPr>
              <a:t>m² alanda 896 oda ile </a:t>
            </a:r>
            <a:r>
              <a:rPr kumimoji="0" lang="tr-TR" sz="2400" b="0" i="0" u="none" strike="noStrike" kern="1200" cap="none" spc="0" normalizeH="0" baseline="0" noProof="0">
                <a:ln>
                  <a:noFill/>
                </a:ln>
                <a:solidFill>
                  <a:prstClr val="black"/>
                </a:solidFill>
                <a:effectLst/>
                <a:uLnTx/>
                <a:uFillTx/>
                <a:latin typeface="Calibri (gövde)"/>
                <a:ea typeface="+mn-ea"/>
                <a:cs typeface="+mn-cs"/>
              </a:rPr>
              <a:t>2013 Yılı Mayıs ayında her şey dahil konseptiyle hizmet vermeye başlamıştır. </a:t>
            </a:r>
          </a:p>
        </p:txBody>
      </p:sp>
    </p:spTree>
    <p:extLst>
      <p:ext uri="{BB962C8B-B14F-4D97-AF65-F5344CB8AC3E}">
        <p14:creationId xmlns:p14="http://schemas.microsoft.com/office/powerpoint/2010/main" val="3325313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ENTEGRE KALİTE POLİTİKAMIZ</a:t>
            </a:r>
          </a:p>
        </p:txBody>
      </p:sp>
      <p:graphicFrame>
        <p:nvGraphicFramePr>
          <p:cNvPr id="6" name="Nesne 5">
            <a:extLst>
              <a:ext uri="{FF2B5EF4-FFF2-40B4-BE49-F238E27FC236}">
                <a16:creationId xmlns:a16="http://schemas.microsoft.com/office/drawing/2014/main" id="{AD2164D8-9328-464C-91FD-DD405923D9F7}"/>
              </a:ext>
            </a:extLst>
          </p:cNvPr>
          <p:cNvGraphicFramePr>
            <a:graphicFrameLocks noChangeAspect="1"/>
          </p:cNvGraphicFramePr>
          <p:nvPr>
            <p:extLst>
              <p:ext uri="{D42A27DB-BD31-4B8C-83A1-F6EECF244321}">
                <p14:modId xmlns:p14="http://schemas.microsoft.com/office/powerpoint/2010/main" val="123069946"/>
              </p:ext>
            </p:extLst>
          </p:nvPr>
        </p:nvGraphicFramePr>
        <p:xfrm>
          <a:off x="1560353" y="1056748"/>
          <a:ext cx="8951052" cy="5395107"/>
        </p:xfrm>
        <a:graphic>
          <a:graphicData uri="http://schemas.openxmlformats.org/presentationml/2006/ole">
            <mc:AlternateContent xmlns:mc="http://schemas.openxmlformats.org/markup-compatibility/2006">
              <mc:Choice xmlns:v="urn:schemas-microsoft-com:vml" Requires="v">
                <p:oleObj name="Document" r:id="rId2" imgW="13607313" imgH="8202702" progId="Word.Document.12">
                  <p:embed/>
                </p:oleObj>
              </mc:Choice>
              <mc:Fallback>
                <p:oleObj name="Document" r:id="rId2" imgW="13607313" imgH="8202702" progId="Word.Document.12">
                  <p:embed/>
                  <p:pic>
                    <p:nvPicPr>
                      <p:cNvPr id="6" name="Nesne 5">
                        <a:extLst>
                          <a:ext uri="{FF2B5EF4-FFF2-40B4-BE49-F238E27FC236}">
                            <a16:creationId xmlns:a16="http://schemas.microsoft.com/office/drawing/2014/main" id="{AD2164D8-9328-464C-91FD-DD405923D9F7}"/>
                          </a:ext>
                        </a:extLst>
                      </p:cNvPr>
                      <p:cNvPicPr/>
                      <p:nvPr/>
                    </p:nvPicPr>
                    <p:blipFill>
                      <a:blip r:embed="rId3"/>
                      <a:stretch>
                        <a:fillRect/>
                      </a:stretch>
                    </p:blipFill>
                    <p:spPr>
                      <a:xfrm>
                        <a:off x="1560353" y="1056748"/>
                        <a:ext cx="8951052" cy="5395107"/>
                      </a:xfrm>
                      <a:prstGeom prst="rect">
                        <a:avLst/>
                      </a:prstGeom>
                    </p:spPr>
                  </p:pic>
                </p:oleObj>
              </mc:Fallback>
            </mc:AlternateContent>
          </a:graphicData>
        </a:graphic>
      </p:graphicFrame>
    </p:spTree>
    <p:extLst>
      <p:ext uri="{BB962C8B-B14F-4D97-AF65-F5344CB8AC3E}">
        <p14:creationId xmlns:p14="http://schemas.microsoft.com/office/powerpoint/2010/main" val="3767495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74"/>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SÜRDÜRÜLEBİLİRLİK POLİTİKALARIMIZ</a:t>
            </a:r>
          </a:p>
        </p:txBody>
      </p:sp>
      <p:pic>
        <p:nvPicPr>
          <p:cNvPr id="3" name="Resim 2">
            <a:extLst>
              <a:ext uri="{FF2B5EF4-FFF2-40B4-BE49-F238E27FC236}">
                <a16:creationId xmlns:a16="http://schemas.microsoft.com/office/drawing/2014/main" id="{26EC5374-E552-4CEA-8B7A-F5851BD5C604}"/>
              </a:ext>
            </a:extLst>
          </p:cNvPr>
          <p:cNvPicPr>
            <a:picLocks noChangeAspect="1"/>
          </p:cNvPicPr>
          <p:nvPr/>
        </p:nvPicPr>
        <p:blipFill>
          <a:blip r:embed="rId2"/>
          <a:stretch>
            <a:fillRect/>
          </a:stretch>
        </p:blipFill>
        <p:spPr>
          <a:xfrm>
            <a:off x="495202" y="1487281"/>
            <a:ext cx="5407078" cy="4668641"/>
          </a:xfrm>
          <a:prstGeom prst="rect">
            <a:avLst/>
          </a:prstGeom>
        </p:spPr>
      </p:pic>
      <p:pic>
        <p:nvPicPr>
          <p:cNvPr id="10" name="Resim 9">
            <a:extLst>
              <a:ext uri="{FF2B5EF4-FFF2-40B4-BE49-F238E27FC236}">
                <a16:creationId xmlns:a16="http://schemas.microsoft.com/office/drawing/2014/main" id="{2B86A8E7-466F-4454-B7DD-B3C283E8D384}"/>
              </a:ext>
            </a:extLst>
          </p:cNvPr>
          <p:cNvPicPr>
            <a:picLocks noChangeAspect="1"/>
          </p:cNvPicPr>
          <p:nvPr/>
        </p:nvPicPr>
        <p:blipFill>
          <a:blip r:embed="rId3"/>
          <a:stretch>
            <a:fillRect/>
          </a:stretch>
        </p:blipFill>
        <p:spPr>
          <a:xfrm>
            <a:off x="6233652" y="1487281"/>
            <a:ext cx="5407200" cy="3621925"/>
          </a:xfrm>
          <a:prstGeom prst="rect">
            <a:avLst/>
          </a:prstGeom>
        </p:spPr>
      </p:pic>
    </p:spTree>
    <p:extLst>
      <p:ext uri="{BB962C8B-B14F-4D97-AF65-F5344CB8AC3E}">
        <p14:creationId xmlns:p14="http://schemas.microsoft.com/office/powerpoint/2010/main" val="656866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74"/>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SÜRDÜRÜLEBİLİRLİK POLİTİKALARIMIZ</a:t>
            </a:r>
          </a:p>
        </p:txBody>
      </p:sp>
      <p:pic>
        <p:nvPicPr>
          <p:cNvPr id="4" name="Resim 3">
            <a:extLst>
              <a:ext uri="{FF2B5EF4-FFF2-40B4-BE49-F238E27FC236}">
                <a16:creationId xmlns:a16="http://schemas.microsoft.com/office/drawing/2014/main" id="{AFBF1DA0-6508-40FC-9BFD-D6DD71D8283D}"/>
              </a:ext>
            </a:extLst>
          </p:cNvPr>
          <p:cNvPicPr>
            <a:picLocks noChangeAspect="1"/>
          </p:cNvPicPr>
          <p:nvPr/>
        </p:nvPicPr>
        <p:blipFill>
          <a:blip r:embed="rId2"/>
          <a:stretch>
            <a:fillRect/>
          </a:stretch>
        </p:blipFill>
        <p:spPr>
          <a:xfrm>
            <a:off x="500920" y="1071348"/>
            <a:ext cx="4145305" cy="5665287"/>
          </a:xfrm>
          <a:prstGeom prst="rect">
            <a:avLst/>
          </a:prstGeom>
        </p:spPr>
      </p:pic>
      <p:pic>
        <p:nvPicPr>
          <p:cNvPr id="10" name="Resim 9">
            <a:extLst>
              <a:ext uri="{FF2B5EF4-FFF2-40B4-BE49-F238E27FC236}">
                <a16:creationId xmlns:a16="http://schemas.microsoft.com/office/drawing/2014/main" id="{5DD8D451-67BE-4430-A74A-BE058EEA52DD}"/>
              </a:ext>
            </a:extLst>
          </p:cNvPr>
          <p:cNvPicPr>
            <a:picLocks noChangeAspect="1"/>
          </p:cNvPicPr>
          <p:nvPr/>
        </p:nvPicPr>
        <p:blipFill>
          <a:blip r:embed="rId3"/>
          <a:stretch>
            <a:fillRect/>
          </a:stretch>
        </p:blipFill>
        <p:spPr>
          <a:xfrm>
            <a:off x="6573080" y="1065586"/>
            <a:ext cx="4399722" cy="5650451"/>
          </a:xfrm>
          <a:prstGeom prst="rect">
            <a:avLst/>
          </a:prstGeom>
        </p:spPr>
      </p:pic>
    </p:spTree>
    <p:extLst>
      <p:ext uri="{BB962C8B-B14F-4D97-AF65-F5344CB8AC3E}">
        <p14:creationId xmlns:p14="http://schemas.microsoft.com/office/powerpoint/2010/main" val="2233467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246064" y="362584"/>
            <a:ext cx="11836847" cy="649541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KİLOMETRE TAŞLARIMIZ</a:t>
            </a:r>
          </a:p>
        </p:txBody>
      </p:sp>
      <p:sp>
        <p:nvSpPr>
          <p:cNvPr id="3" name="Metin kutusu 2"/>
          <p:cNvSpPr txBox="1"/>
          <p:nvPr/>
        </p:nvSpPr>
        <p:spPr>
          <a:xfrm>
            <a:off x="299710" y="932059"/>
            <a:ext cx="11510344" cy="461665"/>
          </a:xfrm>
          <a:prstGeom prst="rect">
            <a:avLst/>
          </a:prstGeom>
          <a:noFill/>
        </p:spPr>
        <p:txBody>
          <a:bodyPr wrap="square" rtlCol="0">
            <a:spAutoFit/>
          </a:bodyPr>
          <a:lstStyle/>
          <a:p>
            <a:endParaRPr lang="tr-TR" sz="2400"/>
          </a:p>
        </p:txBody>
      </p:sp>
      <p:sp>
        <p:nvSpPr>
          <p:cNvPr id="4" name="Dikdörtgen: Köşeleri Yuvarlatılmış 3">
            <a:extLst>
              <a:ext uri="{FF2B5EF4-FFF2-40B4-BE49-F238E27FC236}">
                <a16:creationId xmlns:a16="http://schemas.microsoft.com/office/drawing/2014/main" id="{E3F6C351-B00E-4E9C-92F6-883CF0878135}"/>
              </a:ext>
            </a:extLst>
          </p:cNvPr>
          <p:cNvSpPr/>
          <p:nvPr/>
        </p:nvSpPr>
        <p:spPr>
          <a:xfrm>
            <a:off x="1711128" y="1243199"/>
            <a:ext cx="6188400" cy="720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a:solidFill>
                  <a:srgbClr val="402D24"/>
                </a:solidFill>
              </a:rPr>
              <a:t>2015</a:t>
            </a:r>
          </a:p>
          <a:p>
            <a:pPr algn="ctr"/>
            <a:r>
              <a:rPr lang="tr-TR" sz="2400">
                <a:solidFill>
                  <a:srgbClr val="402D24"/>
                </a:solidFill>
              </a:rPr>
              <a:t>İlk Mavi Bayrak Ödülü</a:t>
            </a:r>
          </a:p>
        </p:txBody>
      </p:sp>
      <p:sp>
        <p:nvSpPr>
          <p:cNvPr id="10" name="Dikdörtgen: Köşeleri Yuvarlatılmış 9">
            <a:extLst>
              <a:ext uri="{FF2B5EF4-FFF2-40B4-BE49-F238E27FC236}">
                <a16:creationId xmlns:a16="http://schemas.microsoft.com/office/drawing/2014/main" id="{365745DF-5F03-4A7F-974D-2EC5C5651449}"/>
              </a:ext>
            </a:extLst>
          </p:cNvPr>
          <p:cNvSpPr/>
          <p:nvPr/>
        </p:nvSpPr>
        <p:spPr>
          <a:xfrm>
            <a:off x="2047227" y="2091207"/>
            <a:ext cx="6188400" cy="720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600" b="1">
              <a:solidFill>
                <a:srgbClr val="402D24"/>
              </a:solidFill>
            </a:endParaRPr>
          </a:p>
          <a:p>
            <a:pPr algn="ctr"/>
            <a:r>
              <a:rPr lang="tr-TR" sz="2400" b="1">
                <a:solidFill>
                  <a:srgbClr val="402D24"/>
                </a:solidFill>
              </a:rPr>
              <a:t>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a:ea typeface="+mn-ea"/>
                <a:cs typeface="+mn-cs"/>
              </a:rPr>
              <a:t>İlk ISO 14001 ÇYS Sertifikası</a:t>
            </a:r>
          </a:p>
          <a:p>
            <a:pPr algn="ctr"/>
            <a:endParaRPr lang="tr-TR" sz="3600" b="1">
              <a:solidFill>
                <a:srgbClr val="402D24"/>
              </a:solidFill>
            </a:endParaRPr>
          </a:p>
        </p:txBody>
      </p:sp>
      <p:sp>
        <p:nvSpPr>
          <p:cNvPr id="12" name="Dikdörtgen: Köşeleri Yuvarlatılmış 11">
            <a:extLst>
              <a:ext uri="{FF2B5EF4-FFF2-40B4-BE49-F238E27FC236}">
                <a16:creationId xmlns:a16="http://schemas.microsoft.com/office/drawing/2014/main" id="{939A45BD-ED6E-47B5-8F11-24ECC2BC7592}"/>
              </a:ext>
            </a:extLst>
          </p:cNvPr>
          <p:cNvSpPr/>
          <p:nvPr/>
        </p:nvSpPr>
        <p:spPr>
          <a:xfrm>
            <a:off x="2446462" y="2919704"/>
            <a:ext cx="6188400" cy="720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600" b="1">
              <a:solidFill>
                <a:srgbClr val="402D24"/>
              </a:solidFill>
            </a:endParaRPr>
          </a:p>
          <a:p>
            <a:pPr algn="ctr"/>
            <a:r>
              <a:rPr lang="tr-TR" sz="2400" b="1">
                <a:solidFill>
                  <a:srgbClr val="402D24"/>
                </a:solidFill>
              </a:rPr>
              <a:t>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a:ea typeface="+mn-ea"/>
                <a:cs typeface="+mn-cs"/>
              </a:rPr>
              <a:t>Çevreye Duyarlı Konaklama Tesisi Belgesi</a:t>
            </a:r>
          </a:p>
          <a:p>
            <a:pPr algn="ctr"/>
            <a:endParaRPr lang="tr-TR" sz="3600" b="1">
              <a:solidFill>
                <a:srgbClr val="402D24"/>
              </a:solidFill>
            </a:endParaRPr>
          </a:p>
        </p:txBody>
      </p:sp>
      <p:sp>
        <p:nvSpPr>
          <p:cNvPr id="13" name="Dikdörtgen: Köşeleri Yuvarlatılmış 12">
            <a:extLst>
              <a:ext uri="{FF2B5EF4-FFF2-40B4-BE49-F238E27FC236}">
                <a16:creationId xmlns:a16="http://schemas.microsoft.com/office/drawing/2014/main" id="{06CCD2E3-ECB0-4821-8D64-3877B9C5F69D}"/>
              </a:ext>
            </a:extLst>
          </p:cNvPr>
          <p:cNvSpPr/>
          <p:nvPr/>
        </p:nvSpPr>
        <p:spPr>
          <a:xfrm>
            <a:off x="2830845" y="3767370"/>
            <a:ext cx="6188400" cy="720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a:solidFill>
                  <a:srgbClr val="402D24"/>
                </a:solidFill>
              </a:rPr>
              <a:t>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a:ea typeface="+mn-ea"/>
                <a:cs typeface="+mn-cs"/>
              </a:rPr>
              <a:t>Sıfır Atık Belgesi</a:t>
            </a:r>
            <a:endParaRPr lang="tr-TR" sz="3600" b="1">
              <a:solidFill>
                <a:srgbClr val="402D24"/>
              </a:solidFill>
            </a:endParaRPr>
          </a:p>
        </p:txBody>
      </p:sp>
      <p:sp>
        <p:nvSpPr>
          <p:cNvPr id="14" name="Dikdörtgen: Köşeleri Yuvarlatılmış 13">
            <a:extLst>
              <a:ext uri="{FF2B5EF4-FFF2-40B4-BE49-F238E27FC236}">
                <a16:creationId xmlns:a16="http://schemas.microsoft.com/office/drawing/2014/main" id="{A4CBACEF-3694-4EDC-BF42-7FC06FF1D952}"/>
              </a:ext>
            </a:extLst>
          </p:cNvPr>
          <p:cNvSpPr/>
          <p:nvPr/>
        </p:nvSpPr>
        <p:spPr>
          <a:xfrm>
            <a:off x="3260853" y="4615036"/>
            <a:ext cx="6188400" cy="720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a:solidFill>
                  <a:srgbClr val="402D24"/>
                </a:solidFill>
              </a:rPr>
              <a:t>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a:ea typeface="+mn-ea"/>
                <a:cs typeface="+mn-cs"/>
              </a:rPr>
              <a:t>Bisiklet Dostu Otel Belgesi</a:t>
            </a:r>
            <a:endParaRPr lang="tr-TR" sz="3600" b="1">
              <a:solidFill>
                <a:srgbClr val="402D24"/>
              </a:solidFill>
            </a:endParaRPr>
          </a:p>
        </p:txBody>
      </p:sp>
      <p:pic>
        <p:nvPicPr>
          <p:cNvPr id="6" name="Resim 5">
            <a:extLst>
              <a:ext uri="{FF2B5EF4-FFF2-40B4-BE49-F238E27FC236}">
                <a16:creationId xmlns:a16="http://schemas.microsoft.com/office/drawing/2014/main" id="{AE3A57E2-0492-4C3C-81AA-CFED844DF846}"/>
              </a:ext>
            </a:extLst>
          </p:cNvPr>
          <p:cNvPicPr>
            <a:picLocks noChangeAspect="1"/>
          </p:cNvPicPr>
          <p:nvPr/>
        </p:nvPicPr>
        <p:blipFill>
          <a:blip r:embed="rId2"/>
          <a:stretch>
            <a:fillRect/>
          </a:stretch>
        </p:blipFill>
        <p:spPr>
          <a:xfrm>
            <a:off x="6473270" y="1312981"/>
            <a:ext cx="978094" cy="228222"/>
          </a:xfrm>
          <a:prstGeom prst="rect">
            <a:avLst/>
          </a:prstGeom>
        </p:spPr>
      </p:pic>
      <p:pic>
        <p:nvPicPr>
          <p:cNvPr id="17" name="Resim 16">
            <a:extLst>
              <a:ext uri="{FF2B5EF4-FFF2-40B4-BE49-F238E27FC236}">
                <a16:creationId xmlns:a16="http://schemas.microsoft.com/office/drawing/2014/main" id="{5245C3B4-1FEC-473E-81E9-6D547809CAF7}"/>
              </a:ext>
            </a:extLst>
          </p:cNvPr>
          <p:cNvPicPr>
            <a:picLocks noChangeAspect="1"/>
          </p:cNvPicPr>
          <p:nvPr/>
        </p:nvPicPr>
        <p:blipFill>
          <a:blip r:embed="rId3"/>
          <a:stretch>
            <a:fillRect/>
          </a:stretch>
        </p:blipFill>
        <p:spPr>
          <a:xfrm>
            <a:off x="7140098" y="1501649"/>
            <a:ext cx="652008" cy="382583"/>
          </a:xfrm>
          <a:prstGeom prst="rect">
            <a:avLst/>
          </a:prstGeom>
        </p:spPr>
      </p:pic>
      <p:pic>
        <p:nvPicPr>
          <p:cNvPr id="21" name="Resim 20">
            <a:extLst>
              <a:ext uri="{FF2B5EF4-FFF2-40B4-BE49-F238E27FC236}">
                <a16:creationId xmlns:a16="http://schemas.microsoft.com/office/drawing/2014/main" id="{76E3C58B-7CD4-487C-8A39-1473A52C6971}"/>
              </a:ext>
            </a:extLst>
          </p:cNvPr>
          <p:cNvPicPr>
            <a:picLocks noChangeAspect="1"/>
          </p:cNvPicPr>
          <p:nvPr/>
        </p:nvPicPr>
        <p:blipFill>
          <a:blip r:embed="rId4"/>
          <a:stretch>
            <a:fillRect/>
          </a:stretch>
        </p:blipFill>
        <p:spPr>
          <a:xfrm>
            <a:off x="7610631" y="2133638"/>
            <a:ext cx="509196" cy="600212"/>
          </a:xfrm>
          <a:prstGeom prst="rect">
            <a:avLst/>
          </a:prstGeom>
        </p:spPr>
      </p:pic>
      <p:pic>
        <p:nvPicPr>
          <p:cNvPr id="22" name="Resim 21">
            <a:extLst>
              <a:ext uri="{FF2B5EF4-FFF2-40B4-BE49-F238E27FC236}">
                <a16:creationId xmlns:a16="http://schemas.microsoft.com/office/drawing/2014/main" id="{4B7AA989-300E-407D-BD6B-52E6C6DB8D81}"/>
              </a:ext>
            </a:extLst>
          </p:cNvPr>
          <p:cNvPicPr>
            <a:picLocks noChangeAspect="1"/>
          </p:cNvPicPr>
          <p:nvPr/>
        </p:nvPicPr>
        <p:blipFill>
          <a:blip r:embed="rId5"/>
          <a:stretch>
            <a:fillRect/>
          </a:stretch>
        </p:blipFill>
        <p:spPr>
          <a:xfrm>
            <a:off x="7476246" y="2937934"/>
            <a:ext cx="1008129" cy="373008"/>
          </a:xfrm>
          <a:prstGeom prst="rect">
            <a:avLst/>
          </a:prstGeom>
        </p:spPr>
      </p:pic>
      <p:pic>
        <p:nvPicPr>
          <p:cNvPr id="23" name="Resim 22">
            <a:extLst>
              <a:ext uri="{FF2B5EF4-FFF2-40B4-BE49-F238E27FC236}">
                <a16:creationId xmlns:a16="http://schemas.microsoft.com/office/drawing/2014/main" id="{DCAF78B0-7E18-4F20-9EA0-EE07F4364B00}"/>
              </a:ext>
            </a:extLst>
          </p:cNvPr>
          <p:cNvPicPr>
            <a:picLocks noChangeAspect="1"/>
          </p:cNvPicPr>
          <p:nvPr/>
        </p:nvPicPr>
        <p:blipFill>
          <a:blip r:embed="rId6"/>
          <a:stretch>
            <a:fillRect/>
          </a:stretch>
        </p:blipFill>
        <p:spPr>
          <a:xfrm>
            <a:off x="8122610" y="3203496"/>
            <a:ext cx="361765" cy="329929"/>
          </a:xfrm>
          <a:prstGeom prst="rect">
            <a:avLst/>
          </a:prstGeom>
        </p:spPr>
      </p:pic>
      <p:pic>
        <p:nvPicPr>
          <p:cNvPr id="26" name="Resim 25">
            <a:extLst>
              <a:ext uri="{FF2B5EF4-FFF2-40B4-BE49-F238E27FC236}">
                <a16:creationId xmlns:a16="http://schemas.microsoft.com/office/drawing/2014/main" id="{63375729-3729-43D6-A2AC-96A7983AE1C6}"/>
              </a:ext>
            </a:extLst>
          </p:cNvPr>
          <p:cNvPicPr>
            <a:picLocks noChangeAspect="1"/>
          </p:cNvPicPr>
          <p:nvPr/>
        </p:nvPicPr>
        <p:blipFill>
          <a:blip r:embed="rId7"/>
          <a:stretch>
            <a:fillRect/>
          </a:stretch>
        </p:blipFill>
        <p:spPr>
          <a:xfrm>
            <a:off x="8119827" y="4068366"/>
            <a:ext cx="668019" cy="314603"/>
          </a:xfrm>
          <a:prstGeom prst="rect">
            <a:avLst/>
          </a:prstGeom>
        </p:spPr>
      </p:pic>
      <p:pic>
        <p:nvPicPr>
          <p:cNvPr id="27" name="Resim 26">
            <a:extLst>
              <a:ext uri="{FF2B5EF4-FFF2-40B4-BE49-F238E27FC236}">
                <a16:creationId xmlns:a16="http://schemas.microsoft.com/office/drawing/2014/main" id="{E3B02DC1-089F-4542-AD69-A4675F157F4A}"/>
              </a:ext>
            </a:extLst>
          </p:cNvPr>
          <p:cNvPicPr>
            <a:picLocks noChangeAspect="1"/>
          </p:cNvPicPr>
          <p:nvPr/>
        </p:nvPicPr>
        <p:blipFill>
          <a:blip r:embed="rId8"/>
          <a:stretch>
            <a:fillRect/>
          </a:stretch>
        </p:blipFill>
        <p:spPr>
          <a:xfrm>
            <a:off x="7672065" y="3756903"/>
            <a:ext cx="1262854" cy="397124"/>
          </a:xfrm>
          <a:prstGeom prst="rect">
            <a:avLst/>
          </a:prstGeom>
        </p:spPr>
      </p:pic>
      <p:pic>
        <p:nvPicPr>
          <p:cNvPr id="28" name="Resim 27">
            <a:extLst>
              <a:ext uri="{FF2B5EF4-FFF2-40B4-BE49-F238E27FC236}">
                <a16:creationId xmlns:a16="http://schemas.microsoft.com/office/drawing/2014/main" id="{804A2365-EB20-497E-9E00-6D07452B78E2}"/>
              </a:ext>
            </a:extLst>
          </p:cNvPr>
          <p:cNvPicPr>
            <a:picLocks noChangeAspect="1"/>
          </p:cNvPicPr>
          <p:nvPr/>
        </p:nvPicPr>
        <p:blipFill>
          <a:blip r:embed="rId9"/>
          <a:stretch>
            <a:fillRect/>
          </a:stretch>
        </p:blipFill>
        <p:spPr>
          <a:xfrm>
            <a:off x="8847434" y="4831791"/>
            <a:ext cx="461665" cy="461665"/>
          </a:xfrm>
          <a:prstGeom prst="rect">
            <a:avLst/>
          </a:prstGeom>
        </p:spPr>
      </p:pic>
      <p:pic>
        <p:nvPicPr>
          <p:cNvPr id="29" name="Resim 28">
            <a:extLst>
              <a:ext uri="{FF2B5EF4-FFF2-40B4-BE49-F238E27FC236}">
                <a16:creationId xmlns:a16="http://schemas.microsoft.com/office/drawing/2014/main" id="{CBB73CDB-DC36-41CC-9C79-B832A1D5DA6B}"/>
              </a:ext>
            </a:extLst>
          </p:cNvPr>
          <p:cNvPicPr>
            <a:picLocks noChangeAspect="1"/>
          </p:cNvPicPr>
          <p:nvPr/>
        </p:nvPicPr>
        <p:blipFill>
          <a:blip r:embed="rId10"/>
          <a:stretch>
            <a:fillRect/>
          </a:stretch>
        </p:blipFill>
        <p:spPr>
          <a:xfrm>
            <a:off x="8124532" y="4615036"/>
            <a:ext cx="1044413" cy="386974"/>
          </a:xfrm>
          <a:prstGeom prst="rect">
            <a:avLst/>
          </a:prstGeom>
        </p:spPr>
      </p:pic>
      <p:sp>
        <p:nvSpPr>
          <p:cNvPr id="30" name="Dikdörtgen: Köşeleri Yuvarlatılmış 29">
            <a:extLst>
              <a:ext uri="{FF2B5EF4-FFF2-40B4-BE49-F238E27FC236}">
                <a16:creationId xmlns:a16="http://schemas.microsoft.com/office/drawing/2014/main" id="{17AD272C-92A1-4621-AC06-E8AAC8DAF094}"/>
              </a:ext>
            </a:extLst>
          </p:cNvPr>
          <p:cNvSpPr/>
          <p:nvPr/>
        </p:nvSpPr>
        <p:spPr>
          <a:xfrm>
            <a:off x="3722518" y="5440517"/>
            <a:ext cx="6188400" cy="720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a:solidFill>
                  <a:srgbClr val="402D24"/>
                </a:solidFill>
              </a:rPr>
              <a:t>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a:ea typeface="+mn-ea"/>
                <a:cs typeface="+mn-cs"/>
              </a:rPr>
              <a:t>Sürdürülebilir Turizm Sertifikası</a:t>
            </a:r>
            <a:endParaRPr lang="tr-TR" sz="3600" b="1">
              <a:solidFill>
                <a:srgbClr val="402D24"/>
              </a:solidFill>
            </a:endParaRPr>
          </a:p>
        </p:txBody>
      </p:sp>
      <p:pic>
        <p:nvPicPr>
          <p:cNvPr id="31" name="Resim 30">
            <a:extLst>
              <a:ext uri="{FF2B5EF4-FFF2-40B4-BE49-F238E27FC236}">
                <a16:creationId xmlns:a16="http://schemas.microsoft.com/office/drawing/2014/main" id="{6C5A173D-038D-4B6A-930F-5BF446BA06FE}"/>
              </a:ext>
            </a:extLst>
          </p:cNvPr>
          <p:cNvPicPr>
            <a:picLocks noChangeAspect="1"/>
          </p:cNvPicPr>
          <p:nvPr/>
        </p:nvPicPr>
        <p:blipFill>
          <a:blip r:embed="rId11"/>
          <a:stretch>
            <a:fillRect/>
          </a:stretch>
        </p:blipFill>
        <p:spPr>
          <a:xfrm>
            <a:off x="8787846" y="5431401"/>
            <a:ext cx="1042506" cy="390178"/>
          </a:xfrm>
          <a:prstGeom prst="rect">
            <a:avLst/>
          </a:prstGeom>
        </p:spPr>
      </p:pic>
      <p:pic>
        <p:nvPicPr>
          <p:cNvPr id="32" name="Resim 31">
            <a:extLst>
              <a:ext uri="{FF2B5EF4-FFF2-40B4-BE49-F238E27FC236}">
                <a16:creationId xmlns:a16="http://schemas.microsoft.com/office/drawing/2014/main" id="{97D90F7E-4DF6-4930-9148-6211C15C43E0}"/>
              </a:ext>
            </a:extLst>
          </p:cNvPr>
          <p:cNvPicPr>
            <a:picLocks noChangeAspect="1"/>
          </p:cNvPicPr>
          <p:nvPr/>
        </p:nvPicPr>
        <p:blipFill>
          <a:blip r:embed="rId12"/>
          <a:stretch>
            <a:fillRect/>
          </a:stretch>
        </p:blipFill>
        <p:spPr>
          <a:xfrm>
            <a:off x="8847434" y="5820948"/>
            <a:ext cx="931741" cy="272041"/>
          </a:xfrm>
          <a:prstGeom prst="rect">
            <a:avLst/>
          </a:prstGeom>
        </p:spPr>
      </p:pic>
    </p:spTree>
    <p:extLst>
      <p:ext uri="{BB962C8B-B14F-4D97-AF65-F5344CB8AC3E}">
        <p14:creationId xmlns:p14="http://schemas.microsoft.com/office/powerpoint/2010/main" val="3090261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DEĞER YARATMA MODELİMİZ</a:t>
            </a:r>
          </a:p>
        </p:txBody>
      </p:sp>
      <p:sp>
        <p:nvSpPr>
          <p:cNvPr id="3" name="Metin kutusu 2"/>
          <p:cNvSpPr txBox="1"/>
          <p:nvPr/>
        </p:nvSpPr>
        <p:spPr>
          <a:xfrm>
            <a:off x="328295" y="1014886"/>
            <a:ext cx="11481760" cy="6996184"/>
          </a:xfrm>
          <a:prstGeom prst="rect">
            <a:avLst/>
          </a:prstGeom>
          <a:noFill/>
        </p:spPr>
        <p:txBody>
          <a:bodyPr wrap="square" rtlCol="0">
            <a:spAutoFit/>
          </a:bodyPr>
          <a:lstStyle/>
          <a:p>
            <a:r>
              <a:rPr lang="tr-TR" sz="2400"/>
              <a:t>Kaynak Kullanımı</a:t>
            </a:r>
          </a:p>
          <a:p>
            <a:endParaRPr lang="tr-TR" sz="2400"/>
          </a:p>
          <a:p>
            <a:endParaRPr lang="tr-TR" sz="2400"/>
          </a:p>
          <a:p>
            <a:r>
              <a:rPr lang="tr-TR" sz="2400"/>
              <a:t>Ürün &amp; Hizmet Üretimi</a:t>
            </a:r>
          </a:p>
          <a:p>
            <a:endParaRPr lang="tr-TR" sz="2400"/>
          </a:p>
          <a:p>
            <a:r>
              <a:rPr lang="tr-TR" sz="2400"/>
              <a:t> </a:t>
            </a:r>
          </a:p>
          <a:p>
            <a:r>
              <a:rPr lang="tr-TR" sz="2400"/>
              <a:t>Satış &amp; Pazarlama</a:t>
            </a:r>
          </a:p>
          <a:p>
            <a:endParaRPr lang="tr-TR" sz="2400"/>
          </a:p>
          <a:p>
            <a:r>
              <a:rPr lang="tr-TR" sz="2400"/>
              <a:t> </a:t>
            </a:r>
          </a:p>
          <a:p>
            <a:endParaRPr lang="tr-TR" sz="2400"/>
          </a:p>
          <a:p>
            <a:r>
              <a:rPr lang="tr-TR" sz="2400"/>
              <a:t>Ürün &amp; Hizmet Sunumu</a:t>
            </a:r>
          </a:p>
          <a:p>
            <a:r>
              <a:rPr lang="tr-TR" sz="2400"/>
              <a:t> </a:t>
            </a:r>
          </a:p>
          <a:p>
            <a:endParaRPr lang="tr-TR" sz="2400"/>
          </a:p>
          <a:p>
            <a:endParaRPr lang="tr-TR" sz="2400"/>
          </a:p>
          <a:p>
            <a:r>
              <a:rPr lang="tr-TR" sz="2400"/>
              <a:t>Geri Dönüşüm</a:t>
            </a:r>
          </a:p>
          <a:p>
            <a:pPr algn="ctr"/>
            <a:endParaRPr lang="tr-TR" sz="2800"/>
          </a:p>
          <a:p>
            <a:pPr algn="ctr"/>
            <a:endParaRPr lang="tr-TR" sz="2800"/>
          </a:p>
          <a:p>
            <a:pPr algn="ctr"/>
            <a:endParaRPr lang="tr-TR" sz="2800"/>
          </a:p>
        </p:txBody>
      </p:sp>
      <p:sp>
        <p:nvSpPr>
          <p:cNvPr id="6" name="Ok: Aşağı 5">
            <a:extLst>
              <a:ext uri="{FF2B5EF4-FFF2-40B4-BE49-F238E27FC236}">
                <a16:creationId xmlns:a16="http://schemas.microsoft.com/office/drawing/2014/main" id="{AE6B2DD4-8201-43E0-A0CE-403342CF94CB}"/>
              </a:ext>
            </a:extLst>
          </p:cNvPr>
          <p:cNvSpPr/>
          <p:nvPr/>
        </p:nvSpPr>
        <p:spPr>
          <a:xfrm>
            <a:off x="1177276" y="1518885"/>
            <a:ext cx="319414" cy="576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k: Aşağı 11">
            <a:extLst>
              <a:ext uri="{FF2B5EF4-FFF2-40B4-BE49-F238E27FC236}">
                <a16:creationId xmlns:a16="http://schemas.microsoft.com/office/drawing/2014/main" id="{95B05561-B6D5-4314-9770-A7B41452EAE2}"/>
              </a:ext>
            </a:extLst>
          </p:cNvPr>
          <p:cNvSpPr/>
          <p:nvPr/>
        </p:nvSpPr>
        <p:spPr>
          <a:xfrm>
            <a:off x="1163792" y="2628999"/>
            <a:ext cx="319414" cy="576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k: Aşağı 12">
            <a:extLst>
              <a:ext uri="{FF2B5EF4-FFF2-40B4-BE49-F238E27FC236}">
                <a16:creationId xmlns:a16="http://schemas.microsoft.com/office/drawing/2014/main" id="{9D5BB534-CE56-41C1-BEFB-373049AEC4B1}"/>
              </a:ext>
            </a:extLst>
          </p:cNvPr>
          <p:cNvSpPr/>
          <p:nvPr/>
        </p:nvSpPr>
        <p:spPr>
          <a:xfrm>
            <a:off x="1163792" y="5391130"/>
            <a:ext cx="319414" cy="576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k: Aşağı 13">
            <a:extLst>
              <a:ext uri="{FF2B5EF4-FFF2-40B4-BE49-F238E27FC236}">
                <a16:creationId xmlns:a16="http://schemas.microsoft.com/office/drawing/2014/main" id="{B3A91B00-13DD-4726-92E2-800CF3767685}"/>
              </a:ext>
            </a:extLst>
          </p:cNvPr>
          <p:cNvSpPr/>
          <p:nvPr/>
        </p:nvSpPr>
        <p:spPr>
          <a:xfrm>
            <a:off x="1159896" y="3894583"/>
            <a:ext cx="319414" cy="576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a:extLst>
              <a:ext uri="{FF2B5EF4-FFF2-40B4-BE49-F238E27FC236}">
                <a16:creationId xmlns:a16="http://schemas.microsoft.com/office/drawing/2014/main" id="{2868D088-3D73-4716-A075-6019D1B7E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8484" y="1014885"/>
            <a:ext cx="1080000" cy="1080000"/>
          </a:xfrm>
          <a:prstGeom prst="rect">
            <a:avLst/>
          </a:prstGeom>
        </p:spPr>
      </p:pic>
      <p:pic>
        <p:nvPicPr>
          <p:cNvPr id="25" name="Resim 24">
            <a:extLst>
              <a:ext uri="{FF2B5EF4-FFF2-40B4-BE49-F238E27FC236}">
                <a16:creationId xmlns:a16="http://schemas.microsoft.com/office/drawing/2014/main" id="{ADAEA050-A66A-4579-8B65-345CD79F9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621" y="1016570"/>
            <a:ext cx="1080000" cy="1080000"/>
          </a:xfrm>
          <a:prstGeom prst="rect">
            <a:avLst/>
          </a:prstGeom>
        </p:spPr>
      </p:pic>
      <p:pic>
        <p:nvPicPr>
          <p:cNvPr id="27" name="Resim 26">
            <a:extLst>
              <a:ext uri="{FF2B5EF4-FFF2-40B4-BE49-F238E27FC236}">
                <a16:creationId xmlns:a16="http://schemas.microsoft.com/office/drawing/2014/main" id="{40AD2585-8A29-4FDA-8C6E-E20BE9E464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724" y="3290182"/>
            <a:ext cx="1080000" cy="1080000"/>
          </a:xfrm>
          <a:prstGeom prst="rect">
            <a:avLst/>
          </a:prstGeom>
        </p:spPr>
      </p:pic>
      <p:pic>
        <p:nvPicPr>
          <p:cNvPr id="29" name="Resim 28">
            <a:extLst>
              <a:ext uri="{FF2B5EF4-FFF2-40B4-BE49-F238E27FC236}">
                <a16:creationId xmlns:a16="http://schemas.microsoft.com/office/drawing/2014/main" id="{B807CF51-A1FB-4B85-B940-C817A617B7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8484" y="2144845"/>
            <a:ext cx="1080000" cy="1080000"/>
          </a:xfrm>
          <a:prstGeom prst="rect">
            <a:avLst/>
          </a:prstGeom>
        </p:spPr>
      </p:pic>
      <p:pic>
        <p:nvPicPr>
          <p:cNvPr id="33" name="Resim 32">
            <a:extLst>
              <a:ext uri="{FF2B5EF4-FFF2-40B4-BE49-F238E27FC236}">
                <a16:creationId xmlns:a16="http://schemas.microsoft.com/office/drawing/2014/main" id="{EA42ACF8-AD89-4672-80E0-87E5A349F3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2621" y="3281601"/>
            <a:ext cx="1080000" cy="1080000"/>
          </a:xfrm>
          <a:prstGeom prst="rect">
            <a:avLst/>
          </a:prstGeom>
        </p:spPr>
      </p:pic>
      <p:pic>
        <p:nvPicPr>
          <p:cNvPr id="35" name="Resim 34">
            <a:extLst>
              <a:ext uri="{FF2B5EF4-FFF2-40B4-BE49-F238E27FC236}">
                <a16:creationId xmlns:a16="http://schemas.microsoft.com/office/drawing/2014/main" id="{F8782D71-ACE3-4CC6-8F67-6836D45FB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2621" y="2144845"/>
            <a:ext cx="1080000" cy="1080000"/>
          </a:xfrm>
          <a:prstGeom prst="rect">
            <a:avLst/>
          </a:prstGeom>
        </p:spPr>
      </p:pic>
      <p:pic>
        <p:nvPicPr>
          <p:cNvPr id="37" name="Resim 36">
            <a:extLst>
              <a:ext uri="{FF2B5EF4-FFF2-40B4-BE49-F238E27FC236}">
                <a16:creationId xmlns:a16="http://schemas.microsoft.com/office/drawing/2014/main" id="{DD7D406D-9A3B-4CC0-A124-3373DF5B6D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2170" y="1005378"/>
            <a:ext cx="1080000" cy="1080000"/>
          </a:xfrm>
          <a:prstGeom prst="rect">
            <a:avLst/>
          </a:prstGeom>
        </p:spPr>
      </p:pic>
      <p:pic>
        <p:nvPicPr>
          <p:cNvPr id="39" name="Resim 38">
            <a:extLst>
              <a:ext uri="{FF2B5EF4-FFF2-40B4-BE49-F238E27FC236}">
                <a16:creationId xmlns:a16="http://schemas.microsoft.com/office/drawing/2014/main" id="{F7EF75C1-6484-4EC9-83F6-DA9F8F4B81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2475" y="1016176"/>
            <a:ext cx="1080000" cy="1080000"/>
          </a:xfrm>
          <a:prstGeom prst="rect">
            <a:avLst/>
          </a:prstGeom>
        </p:spPr>
      </p:pic>
      <p:pic>
        <p:nvPicPr>
          <p:cNvPr id="41" name="Resim 40">
            <a:extLst>
              <a:ext uri="{FF2B5EF4-FFF2-40B4-BE49-F238E27FC236}">
                <a16:creationId xmlns:a16="http://schemas.microsoft.com/office/drawing/2014/main" id="{29D91CC2-0266-4DE6-93BC-F264703D88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86810" y="5577975"/>
            <a:ext cx="1080000" cy="1080000"/>
          </a:xfrm>
          <a:prstGeom prst="rect">
            <a:avLst/>
          </a:prstGeom>
        </p:spPr>
      </p:pic>
      <p:pic>
        <p:nvPicPr>
          <p:cNvPr id="45" name="Resim 44">
            <a:extLst>
              <a:ext uri="{FF2B5EF4-FFF2-40B4-BE49-F238E27FC236}">
                <a16:creationId xmlns:a16="http://schemas.microsoft.com/office/drawing/2014/main" id="{349F662A-F89B-45F0-B58E-464CEE1DCE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15030" y="1005378"/>
            <a:ext cx="1080000" cy="1080000"/>
          </a:xfrm>
          <a:prstGeom prst="rect">
            <a:avLst/>
          </a:prstGeom>
        </p:spPr>
      </p:pic>
      <p:pic>
        <p:nvPicPr>
          <p:cNvPr id="59" name="Resim 58">
            <a:extLst>
              <a:ext uri="{FF2B5EF4-FFF2-40B4-BE49-F238E27FC236}">
                <a16:creationId xmlns:a16="http://schemas.microsoft.com/office/drawing/2014/main" id="{CBEFC1D1-767A-4DB4-83F4-CB082AC747E2}"/>
              </a:ext>
            </a:extLst>
          </p:cNvPr>
          <p:cNvPicPr>
            <a:picLocks noChangeAspect="1"/>
          </p:cNvPicPr>
          <p:nvPr/>
        </p:nvPicPr>
        <p:blipFill>
          <a:blip r:embed="rId12"/>
          <a:stretch>
            <a:fillRect/>
          </a:stretch>
        </p:blipFill>
        <p:spPr>
          <a:xfrm>
            <a:off x="4887724" y="4424252"/>
            <a:ext cx="1079086" cy="1079086"/>
          </a:xfrm>
          <a:prstGeom prst="rect">
            <a:avLst/>
          </a:prstGeom>
        </p:spPr>
      </p:pic>
    </p:spTree>
    <p:extLst>
      <p:ext uri="{BB962C8B-B14F-4D97-AF65-F5344CB8AC3E}">
        <p14:creationId xmlns:p14="http://schemas.microsoft.com/office/powerpoint/2010/main" val="117375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satMod val="105000"/>
              <a:lumMod val="110000"/>
              <a:tint val="67000"/>
            </a:schemeClr>
          </a:gs>
          <a:gs pos="50000">
            <a:schemeClr val="phClr">
              <a:satMod val="103000"/>
              <a:lumMod val="105000"/>
              <a:tint val="73000"/>
            </a:schemeClr>
          </a:gs>
          <a:gs pos="100000">
            <a:schemeClr val="phClr">
              <a:satMod val="109000"/>
              <a:lumMod val="105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satMod val="120000"/>
              <a:lumMod val="99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satMod val="150000"/>
              <a:lumMod val="102000"/>
              <a:tint val="93000"/>
              <a:shade val="98000"/>
            </a:schemeClr>
          </a:gs>
          <a:gs pos="50000">
            <a:schemeClr val="phClr">
              <a:satMod val="130000"/>
              <a:lumMod val="103000"/>
              <a:tint val="98000"/>
              <a:shade val="90000"/>
            </a:schemeClr>
          </a:gs>
          <a:gs pos="100000">
            <a:schemeClr val="phClr">
              <a:satMod val="120000"/>
              <a:shade val="63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f5ef093-52a9-4e95-883b-38c5da81af77" xsi:nil="true"/>
    <lcf76f155ced4ddcb4097134ff3c332f xmlns="f8e2d58d-a4c6-4483-93d3-6ac050b53a2f">
      <Terms xmlns="http://schemas.microsoft.com/office/infopath/2007/PartnerControls"/>
    </lcf76f155ced4ddcb4097134ff3c332f>
    <SharedWithUsers xmlns="bf5ef093-52a9-4e95-883b-38c5da81af77">
      <UserInfo>
        <DisplayName>Yeliz Seval</DisplayName>
        <AccountId>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Belge" ma:contentTypeID="0x010100594B20664CE23D468BE6D085E3E2A0D0" ma:contentTypeVersion="17" ma:contentTypeDescription="Yeni belge oluşturun." ma:contentTypeScope="" ma:versionID="786fdcb4abc0e04c7a45bcf8755b92e1">
  <xsd:schema xmlns:xsd="http://www.w3.org/2001/XMLSchema" xmlns:xs="http://www.w3.org/2001/XMLSchema" xmlns:p="http://schemas.microsoft.com/office/2006/metadata/properties" xmlns:ns2="f8e2d58d-a4c6-4483-93d3-6ac050b53a2f" xmlns:ns3="bf5ef093-52a9-4e95-883b-38c5da81af77" targetNamespace="http://schemas.microsoft.com/office/2006/metadata/properties" ma:root="true" ma:fieldsID="2ed4a29860caaa9bfbbb975239497c8f" ns2:_="" ns3:_="">
    <xsd:import namespace="f8e2d58d-a4c6-4483-93d3-6ac050b53a2f"/>
    <xsd:import namespace="bf5ef093-52a9-4e95-883b-38c5da81af7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2d58d-a4c6-4483-93d3-6ac050b53a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Resim Etiketleri" ma:readOnly="false" ma:fieldId="{5cf76f15-5ced-4ddc-b409-7134ff3c332f}" ma:taxonomyMulti="true" ma:sspId="2cb4adbf-a56f-4e22-8501-2c9267fac65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5ef093-52a9-4e95-883b-38c5da81af77" elementFormDefault="qualified">
    <xsd:import namespace="http://schemas.microsoft.com/office/2006/documentManagement/types"/>
    <xsd:import namespace="http://schemas.microsoft.com/office/infopath/2007/PartnerControls"/>
    <xsd:element name="SharedWithUsers" ma:index="13"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Ayrıntıları ile Paylaşıldı" ma:internalName="SharedWithDetails" ma:readOnly="true">
      <xsd:simpleType>
        <xsd:restriction base="dms:Note">
          <xsd:maxLength value="255"/>
        </xsd:restriction>
      </xsd:simpleType>
    </xsd:element>
    <xsd:element name="TaxCatchAll" ma:index="22" nillable="true" ma:displayName="Taxonomy Catch All Column" ma:hidden="true" ma:list="{31907bae-0b93-4bcf-a7f4-cd3a3ea24b1f}" ma:internalName="TaxCatchAll" ma:showField="CatchAllData" ma:web="bf5ef093-52a9-4e95-883b-38c5da81af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925416-696B-4A80-8A39-EB9A73BC48B6}">
  <ds:schemaRefs>
    <ds:schemaRef ds:uri="http://schemas.microsoft.com/sharepoint/v3/contenttype/forms"/>
  </ds:schemaRefs>
</ds:datastoreItem>
</file>

<file path=customXml/itemProps2.xml><?xml version="1.0" encoding="utf-8"?>
<ds:datastoreItem xmlns:ds="http://schemas.openxmlformats.org/officeDocument/2006/customXml" ds:itemID="{0782122C-7CD6-4B85-B647-906B74049C77}">
  <ds:schemaRefs>
    <ds:schemaRef ds:uri="bf5ef093-52a9-4e95-883b-38c5da81af77"/>
    <ds:schemaRef ds:uri="f8e2d58d-a4c6-4483-93d3-6ac050b53a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EAC9B6D-D98C-4FCE-8904-1B40798C793F}">
  <ds:schemaRefs>
    <ds:schemaRef ds:uri="bf5ef093-52a9-4e95-883b-38c5da81af77"/>
    <ds:schemaRef ds:uri="f8e2d58d-a4c6-4483-93d3-6ac050b53a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34</Slides>
  <Notes>0</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SAMSUNG</dc:creator>
  <cp:revision>1</cp:revision>
  <dcterms:created xsi:type="dcterms:W3CDTF">2021-06-28T09:39:00Z</dcterms:created>
  <dcterms:modified xsi:type="dcterms:W3CDTF">2023-09-22T06:35:43Z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1033-11.2.0.10200</vt:lpwstr>
  </property>
  <property fmtid="{D5CDD505-2E9C-101B-9397-08002B2CF9AE}" pid="3" name="ContentTypeId">
    <vt:lpwstr>0x010100594B20664CE23D468BE6D085E3E2A0D0</vt:lpwstr>
  </property>
  <property fmtid="{D5CDD505-2E9C-101B-9397-08002B2CF9AE}" pid="4" name="Order">
    <vt:r8>339100</vt:r8>
  </property>
  <property fmtid="{D5CDD505-2E9C-101B-9397-08002B2CF9AE}" pid="5" name="xd_Signature">
    <vt:bool>false</vt:bool>
  </property>
  <property fmtid="{D5CDD505-2E9C-101B-9397-08002B2CF9AE}" pid="6" name="xd_ProgID">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MediaServiceImageTags">
    <vt:lpwstr/>
  </property>
</Properties>
</file>